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3.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83" r:id="rId2"/>
    <p:sldId id="308" r:id="rId3"/>
    <p:sldId id="309" r:id="rId4"/>
    <p:sldId id="301" r:id="rId5"/>
    <p:sldId id="302" r:id="rId6"/>
    <p:sldId id="303" r:id="rId7"/>
    <p:sldId id="304" r:id="rId8"/>
    <p:sldId id="305" r:id="rId9"/>
    <p:sldId id="306" r:id="rId10"/>
    <p:sldId id="284" r:id="rId11"/>
    <p:sldId id="307" r:id="rId12"/>
    <p:sldId id="267" r:id="rId13"/>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274"/>
    <a:srgbClr val="064C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94658"/>
  </p:normalViewPr>
  <p:slideViewPr>
    <p:cSldViewPr snapToGrid="0">
      <p:cViewPr varScale="1">
        <p:scale>
          <a:sx n="80" d="100"/>
          <a:sy n="80" d="100"/>
        </p:scale>
        <p:origin x="7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6AD4F0-3F3B-4DEA-AA63-EE5AD68B049C}" type="datetimeFigureOut">
              <a:rPr lang="es-419" smtClean="0"/>
              <a:t>23/6/2025</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EB090-506F-47D8-8237-1ACC14CE9169}" type="slidenum">
              <a:rPr lang="es-419" smtClean="0"/>
              <a:t>‹Nº›</a:t>
            </a:fld>
            <a:endParaRPr lang="es-419"/>
          </a:p>
        </p:txBody>
      </p:sp>
    </p:spTree>
    <p:extLst>
      <p:ext uri="{BB962C8B-B14F-4D97-AF65-F5344CB8AC3E}">
        <p14:creationId xmlns:p14="http://schemas.microsoft.com/office/powerpoint/2010/main" val="600040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10</a:t>
            </a:fld>
            <a:endParaRPr lang="es-419"/>
          </a:p>
        </p:txBody>
      </p:sp>
    </p:spTree>
    <p:extLst>
      <p:ext uri="{BB962C8B-B14F-4D97-AF65-F5344CB8AC3E}">
        <p14:creationId xmlns:p14="http://schemas.microsoft.com/office/powerpoint/2010/main" val="9389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2CEB090-506F-47D8-8237-1ACC14CE9169}" type="slidenum">
              <a:rPr lang="es-419" smtClean="0"/>
              <a:t>11</a:t>
            </a:fld>
            <a:endParaRPr lang="es-419"/>
          </a:p>
        </p:txBody>
      </p:sp>
    </p:spTree>
    <p:extLst>
      <p:ext uri="{BB962C8B-B14F-4D97-AF65-F5344CB8AC3E}">
        <p14:creationId xmlns:p14="http://schemas.microsoft.com/office/powerpoint/2010/main" val="652185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B30258-FE41-E5A1-C488-EC1083096A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2F3D78C5-CE3D-11A5-9DC9-4C82023BD5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1EB10FEC-DB9D-D143-ABB0-1F6C8EAB3EEE}"/>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5" name="Marcador de pie de página 4">
            <a:extLst>
              <a:ext uri="{FF2B5EF4-FFF2-40B4-BE49-F238E27FC236}">
                <a16:creationId xmlns:a16="http://schemas.microsoft.com/office/drawing/2014/main" id="{E259CACE-E449-B588-7408-EDDFFA94AEC2}"/>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0619398C-89A7-82A4-B4CA-3691C7A7EC06}"/>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423218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BA5B4-39A4-E362-F288-C7E577B69017}"/>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320B0BEC-06F7-9A4C-B6DA-5C370115DA9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BB88398F-4493-2E69-E990-7B0C0A3A182D}"/>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5" name="Marcador de pie de página 4">
            <a:extLst>
              <a:ext uri="{FF2B5EF4-FFF2-40B4-BE49-F238E27FC236}">
                <a16:creationId xmlns:a16="http://schemas.microsoft.com/office/drawing/2014/main" id="{54A8BA8D-01E3-2CE0-177B-386C9A24F47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486F3E02-5D27-0650-B51A-B9A341B2D423}"/>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3789997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C252B57-8C76-C7C5-0B03-3B50DB48B89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05FC6488-E0AB-1D1F-5F39-54DBD794CCB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81CA805B-6930-28D0-A89B-5C92386EDA55}"/>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5" name="Marcador de pie de página 4">
            <a:extLst>
              <a:ext uri="{FF2B5EF4-FFF2-40B4-BE49-F238E27FC236}">
                <a16:creationId xmlns:a16="http://schemas.microsoft.com/office/drawing/2014/main" id="{7A68103D-8A6B-087F-5C01-AFAE01D247BE}"/>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8C5366F6-BC4D-7EC7-8048-5B7FF4EABBF4}"/>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1220454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0851" y="707566"/>
            <a:ext cx="12169991" cy="5446322"/>
          </a:xfrm>
          <a:prstGeom prst="rect">
            <a:avLst/>
          </a:prstGeom>
        </p:spPr>
      </p:pic>
      <p:pic>
        <p:nvPicPr>
          <p:cNvPr id="17" name="bg object 17"/>
          <p:cNvPicPr/>
          <p:nvPr/>
        </p:nvPicPr>
        <p:blipFill>
          <a:blip r:embed="rId3" cstate="print"/>
          <a:stretch>
            <a:fillRect/>
          </a:stretch>
        </p:blipFill>
        <p:spPr>
          <a:xfrm>
            <a:off x="4710573" y="3286312"/>
            <a:ext cx="2677605" cy="1025418"/>
          </a:xfrm>
          <a:prstGeom prst="rect">
            <a:avLst/>
          </a:prstGeom>
        </p:spPr>
      </p:pic>
      <p:sp>
        <p:nvSpPr>
          <p:cNvPr id="2" name="Holder 2"/>
          <p:cNvSpPr>
            <a:spLocks noGrp="1"/>
          </p:cNvSpPr>
          <p:nvPr>
            <p:ph type="title"/>
          </p:nvPr>
        </p:nvSpPr>
        <p:spPr/>
        <p:txBody>
          <a:bodyPr lIns="0" tIns="0" rIns="0" bIns="0"/>
          <a:lstStyle>
            <a:lvl1pPr>
              <a:defRPr sz="2856" b="1"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406" b="0" i="0">
                <a:solidFill>
                  <a:srgbClr val="898989"/>
                </a:solidFill>
                <a:latin typeface="Calibri"/>
                <a:cs typeface="Calibri"/>
              </a:defRPr>
            </a:lvl1pPr>
          </a:lstStyle>
          <a:p>
            <a:pPr marL="11516">
              <a:lnSpc>
                <a:spcPts val="1451"/>
              </a:lnSpc>
            </a:pPr>
            <a:r>
              <a:rPr lang="es-MX" spc="18"/>
              <a:t>UNTRM</a:t>
            </a:r>
            <a:r>
              <a:rPr lang="es-MX" spc="-14"/>
              <a:t> </a:t>
            </a:r>
            <a:r>
              <a:rPr lang="es-MX" spc="14"/>
              <a:t>–</a:t>
            </a:r>
            <a:r>
              <a:rPr lang="es-MX"/>
              <a:t> Facultad</a:t>
            </a:r>
            <a:r>
              <a:rPr lang="es-MX" spc="14"/>
              <a:t> de</a:t>
            </a:r>
            <a:r>
              <a:rPr lang="es-MX"/>
              <a:t> </a:t>
            </a:r>
            <a:r>
              <a:rPr lang="es-MX" spc="5"/>
              <a:t>ingeniería</a:t>
            </a:r>
            <a:r>
              <a:rPr lang="es-MX" spc="9"/>
              <a:t> </a:t>
            </a:r>
            <a:r>
              <a:rPr lang="es-MX" spc="14"/>
              <a:t>y</a:t>
            </a:r>
            <a:r>
              <a:rPr lang="es-MX" spc="5"/>
              <a:t> </a:t>
            </a:r>
            <a:r>
              <a:rPr lang="es-MX" spc="9"/>
              <a:t>ciencias</a:t>
            </a:r>
            <a:r>
              <a:rPr lang="es-MX" spc="5"/>
              <a:t> agrarias</a:t>
            </a:r>
            <a:endParaRPr lang="es-MX" spc="5" dirty="0"/>
          </a:p>
        </p:txBody>
      </p:sp>
      <p:sp>
        <p:nvSpPr>
          <p:cNvPr id="4" name="Holder 4"/>
          <p:cNvSpPr>
            <a:spLocks noGrp="1"/>
          </p:cNvSpPr>
          <p:nvPr>
            <p:ph type="dt" sz="half" idx="6"/>
          </p:nvPr>
        </p:nvSpPr>
        <p:spPr/>
        <p:txBody>
          <a:bodyPr lIns="0" tIns="0" rIns="0" bIns="0"/>
          <a:lstStyle>
            <a:lvl1pPr>
              <a:defRPr sz="1406" b="0" i="0">
                <a:solidFill>
                  <a:srgbClr val="898989"/>
                </a:solidFill>
                <a:latin typeface="Calibri"/>
                <a:cs typeface="Calibri"/>
              </a:defRPr>
            </a:lvl1pPr>
          </a:lstStyle>
          <a:p>
            <a:pPr marL="11516">
              <a:lnSpc>
                <a:spcPts val="1451"/>
              </a:lnSpc>
            </a:pPr>
            <a:r>
              <a:rPr lang="es-PE" spc="18"/>
              <a:t>202</a:t>
            </a:r>
            <a:r>
              <a:rPr lang="es-PE" spc="14"/>
              <a:t>4</a:t>
            </a:r>
            <a:endParaRPr lang="es-PE" spc="14" dirty="0"/>
          </a:p>
        </p:txBody>
      </p:sp>
      <p:sp>
        <p:nvSpPr>
          <p:cNvPr id="5" name="Holder 5"/>
          <p:cNvSpPr>
            <a:spLocks noGrp="1"/>
          </p:cNvSpPr>
          <p:nvPr>
            <p:ph type="sldNum" sz="quarter" idx="7"/>
          </p:nvPr>
        </p:nvSpPr>
        <p:spPr/>
        <p:txBody>
          <a:bodyPr lIns="0" tIns="0" rIns="0" bIns="0"/>
          <a:lstStyle>
            <a:lvl1pPr>
              <a:defRPr sz="1406" b="0" i="0">
                <a:solidFill>
                  <a:srgbClr val="898989"/>
                </a:solidFill>
                <a:latin typeface="Calibri"/>
                <a:cs typeface="Calibri"/>
              </a:defRPr>
            </a:lvl1pPr>
          </a:lstStyle>
          <a:p>
            <a:pPr marL="36277">
              <a:lnSpc>
                <a:spcPts val="1460"/>
              </a:lnSpc>
            </a:pPr>
            <a:fld id="{81D60167-4931-47E6-BA6A-407CBD079E47}" type="slidenum">
              <a:rPr lang="es-PE" spc="14" smtClean="0"/>
              <a:pPr marL="36277">
                <a:lnSpc>
                  <a:spcPts val="1460"/>
                </a:lnSpc>
              </a:pPr>
              <a:t>‹Nº›</a:t>
            </a:fld>
            <a:endParaRPr lang="es-PE" spc="14" dirty="0"/>
          </a:p>
        </p:txBody>
      </p:sp>
    </p:spTree>
    <p:extLst>
      <p:ext uri="{BB962C8B-B14F-4D97-AF65-F5344CB8AC3E}">
        <p14:creationId xmlns:p14="http://schemas.microsoft.com/office/powerpoint/2010/main" val="546347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92E3A2-0A82-A357-F42E-BC6E663783BE}"/>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5D70E683-6BAF-86C4-1BE4-A9419B25DF9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51D85DD2-A400-15F5-79A0-C671C696692A}"/>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5" name="Marcador de pie de página 4">
            <a:extLst>
              <a:ext uri="{FF2B5EF4-FFF2-40B4-BE49-F238E27FC236}">
                <a16:creationId xmlns:a16="http://schemas.microsoft.com/office/drawing/2014/main" id="{0A6EE114-58A9-8FD8-76FA-E0B28DB3765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128E7937-DBBC-C4D0-4B36-2883743EBEEC}"/>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1362557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C3FC7-E7B3-37BB-6C2F-CFA29DCF22B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89F3EA1C-BE0E-6173-BD42-81F595DE18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0A048DB-D75D-E34E-2422-982362CC6970}"/>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5" name="Marcador de pie de página 4">
            <a:extLst>
              <a:ext uri="{FF2B5EF4-FFF2-40B4-BE49-F238E27FC236}">
                <a16:creationId xmlns:a16="http://schemas.microsoft.com/office/drawing/2014/main" id="{5C345D22-400F-0B5B-ADB0-D682DE757E2E}"/>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001D3393-EBFA-D371-3986-83B7419C269D}"/>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80353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04EE6-5C47-DD0B-8AF2-19B2BDB8A351}"/>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CE2688A2-D2A9-A91A-EDEF-F2F556B50DA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398AAF57-F8DB-6716-91A7-8E1108926DC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CCACEBD6-DAA9-468E-342B-ED7DE499FBF5}"/>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6" name="Marcador de pie de página 5">
            <a:extLst>
              <a:ext uri="{FF2B5EF4-FFF2-40B4-BE49-F238E27FC236}">
                <a16:creationId xmlns:a16="http://schemas.microsoft.com/office/drawing/2014/main" id="{29029858-4AEE-5F67-DA32-D3430EBFA66F}"/>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1D74101E-67D2-87BA-5984-4A0C364EA97D}"/>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488111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C01D0F-A6D9-BCCE-6378-57A19E2DC18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0BA3CDB6-87B4-2A80-C98B-BA42CEF87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B4D8F1E-E578-AEDC-F95D-62F6962544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E3946958-5E4F-24AC-A009-DA0914B3A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22319F5-0AE2-F4AC-18CC-F0FE8296E13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413E15FD-5805-8180-6D6D-0132030CAF49}"/>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8" name="Marcador de pie de página 7">
            <a:extLst>
              <a:ext uri="{FF2B5EF4-FFF2-40B4-BE49-F238E27FC236}">
                <a16:creationId xmlns:a16="http://schemas.microsoft.com/office/drawing/2014/main" id="{0568A415-7645-633F-805D-8930A7D2DBF1}"/>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3580AC4F-4CBB-DDED-3E32-45140D7417EF}"/>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321342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98BB8-BEE8-598D-A88C-F88421001D0C}"/>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9BEDE491-B328-A273-B83E-C0D640B62F45}"/>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4" name="Marcador de pie de página 3">
            <a:extLst>
              <a:ext uri="{FF2B5EF4-FFF2-40B4-BE49-F238E27FC236}">
                <a16:creationId xmlns:a16="http://schemas.microsoft.com/office/drawing/2014/main" id="{97B552B5-AB8B-7F28-AE5A-FB8FB8B32267}"/>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5D26E702-E5C0-D1C4-DE46-05855AA81F32}"/>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047095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7FD71E4-97FD-1C71-6917-1D8B264AA8E8}"/>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3" name="Marcador de pie de página 2">
            <a:extLst>
              <a:ext uri="{FF2B5EF4-FFF2-40B4-BE49-F238E27FC236}">
                <a16:creationId xmlns:a16="http://schemas.microsoft.com/office/drawing/2014/main" id="{8BF468E2-233D-E107-E24A-716324AACE95}"/>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AC7AFDB9-E4C3-F7A0-99B6-2B5247528755}"/>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162274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5E8CE-12EF-4B9F-B63D-ED21FF00F6A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9FF69E46-2FD8-98E6-270F-85ABCDF38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A6814FB4-FEF5-571F-3C56-0F66B8ECD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1C0A47-E280-8721-DAB7-BB94DAC99EAA}"/>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6" name="Marcador de pie de página 5">
            <a:extLst>
              <a:ext uri="{FF2B5EF4-FFF2-40B4-BE49-F238E27FC236}">
                <a16:creationId xmlns:a16="http://schemas.microsoft.com/office/drawing/2014/main" id="{8F0CB430-DFE1-EADA-4858-37929B5E7CC7}"/>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AC4C4D83-CC8E-005A-6733-E32DB3DD52D2}"/>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208778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8B720C-2CE4-A4B2-EA7C-5C11B530FFE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E6F5C324-334B-624D-B331-92D7C97199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F2AB9A12-9D59-C0A1-7121-8335D7ED8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6B7A03A-BF4C-02E1-DFB0-FA74AE404B9D}"/>
              </a:ext>
            </a:extLst>
          </p:cNvPr>
          <p:cNvSpPr>
            <a:spLocks noGrp="1"/>
          </p:cNvSpPr>
          <p:nvPr>
            <p:ph type="dt" sz="half" idx="10"/>
          </p:nvPr>
        </p:nvSpPr>
        <p:spPr/>
        <p:txBody>
          <a:bodyPr/>
          <a:lstStyle/>
          <a:p>
            <a:fld id="{CAD3AD08-85BC-4F3A-82CC-157B7B901D0E}" type="datetimeFigureOut">
              <a:rPr lang="es-419" smtClean="0"/>
              <a:t>23/6/2025</a:t>
            </a:fld>
            <a:endParaRPr lang="es-419"/>
          </a:p>
        </p:txBody>
      </p:sp>
      <p:sp>
        <p:nvSpPr>
          <p:cNvPr id="6" name="Marcador de pie de página 5">
            <a:extLst>
              <a:ext uri="{FF2B5EF4-FFF2-40B4-BE49-F238E27FC236}">
                <a16:creationId xmlns:a16="http://schemas.microsoft.com/office/drawing/2014/main" id="{9EFD6A91-BC7E-7F2E-41EC-DD414718C3F3}"/>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2EFEE82C-232A-C911-BF1D-B0C117535941}"/>
              </a:ext>
            </a:extLst>
          </p:cNvPr>
          <p:cNvSpPr>
            <a:spLocks noGrp="1"/>
          </p:cNvSpPr>
          <p:nvPr>
            <p:ph type="sldNum" sz="quarter" idx="12"/>
          </p:nvPr>
        </p:nvSpPr>
        <p:spPr/>
        <p:txBody>
          <a:bodyPr/>
          <a:lstStyle/>
          <a:p>
            <a:fld id="{1D40806D-686F-4D5F-9D38-9296BDCCEC94}" type="slidenum">
              <a:rPr lang="es-419" smtClean="0"/>
              <a:t>‹Nº›</a:t>
            </a:fld>
            <a:endParaRPr lang="es-419"/>
          </a:p>
        </p:txBody>
      </p:sp>
    </p:spTree>
    <p:extLst>
      <p:ext uri="{BB962C8B-B14F-4D97-AF65-F5344CB8AC3E}">
        <p14:creationId xmlns:p14="http://schemas.microsoft.com/office/powerpoint/2010/main" val="87691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11D8505-B3AC-5079-14A9-7B6773ED4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D37E0B60-C6B9-5D65-C7C3-460BD163EF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279FE656-3199-2011-FF6D-AD9D9A1881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3AD08-85BC-4F3A-82CC-157B7B901D0E}" type="datetimeFigureOut">
              <a:rPr lang="es-419" smtClean="0"/>
              <a:t>23/6/2025</a:t>
            </a:fld>
            <a:endParaRPr lang="es-419"/>
          </a:p>
        </p:txBody>
      </p:sp>
      <p:sp>
        <p:nvSpPr>
          <p:cNvPr id="5" name="Marcador de pie de página 4">
            <a:extLst>
              <a:ext uri="{FF2B5EF4-FFF2-40B4-BE49-F238E27FC236}">
                <a16:creationId xmlns:a16="http://schemas.microsoft.com/office/drawing/2014/main" id="{40E1870C-4FD8-942E-7DF9-604E955682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732EF738-C724-1013-56CE-4C1625B6B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40806D-686F-4D5F-9D38-9296BDCCEC94}" type="slidenum">
              <a:rPr lang="es-419" smtClean="0"/>
              <a:t>‹Nº›</a:t>
            </a:fld>
            <a:endParaRPr lang="es-419"/>
          </a:p>
        </p:txBody>
      </p:sp>
    </p:spTree>
    <p:extLst>
      <p:ext uri="{BB962C8B-B14F-4D97-AF65-F5344CB8AC3E}">
        <p14:creationId xmlns:p14="http://schemas.microsoft.com/office/powerpoint/2010/main" val="1392439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publication/21644323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www.scielo.org.mx/scielo.php?script=sci_arttext&amp;pid=S2007-90282021000300010" TargetMode="External"/><Relationship Id="rId4" Type="http://schemas.openxmlformats.org/officeDocument/2006/relationships/hyperlink" Target="https://doi.org/10.1016/j.scienta.2018.02.056"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56369/tsaes.519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107D8C-00FC-75C9-522D-2D3C9CDBD0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08" y="1961175"/>
            <a:ext cx="12204357" cy="2688308"/>
          </a:xfrm>
          <a:prstGeom prst="rect">
            <a:avLst/>
          </a:prstGeom>
        </p:spPr>
      </p:pic>
      <p:pic>
        <p:nvPicPr>
          <p:cNvPr id="4" name="Picture 2" descr="Logotipo - UNTRM">
            <a:extLst>
              <a:ext uri="{FF2B5EF4-FFF2-40B4-BE49-F238E27FC236}">
                <a16:creationId xmlns:a16="http://schemas.microsoft.com/office/drawing/2014/main" id="{337FACEE-9E5A-3BF7-0505-A295A8628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67" y="171207"/>
            <a:ext cx="3250005" cy="95680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5029641-7C49-EB72-AE63-D5398591C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8" name="CuadroTexto 7">
            <a:extLst>
              <a:ext uri="{FF2B5EF4-FFF2-40B4-BE49-F238E27FC236}">
                <a16:creationId xmlns:a16="http://schemas.microsoft.com/office/drawing/2014/main" id="{67BDCB3F-B194-3530-0823-61A4697BC3FA}"/>
              </a:ext>
            </a:extLst>
          </p:cNvPr>
          <p:cNvSpPr txBox="1"/>
          <p:nvPr/>
        </p:nvSpPr>
        <p:spPr>
          <a:xfrm>
            <a:off x="10168735" y="5662441"/>
            <a:ext cx="1051642" cy="400110"/>
          </a:xfrm>
          <a:prstGeom prst="rect">
            <a:avLst/>
          </a:prstGeom>
          <a:noFill/>
        </p:spPr>
        <p:txBody>
          <a:bodyPr wrap="square">
            <a:spAutoFit/>
          </a:bodyPr>
          <a:lstStyle/>
          <a:p>
            <a:r>
              <a:rPr lang="es-MX" sz="2000" b="1" dirty="0">
                <a:latin typeface="Times New Roman" panose="02020603050405020304" pitchFamily="18" charset="0"/>
                <a:cs typeface="Times New Roman" panose="02020603050405020304" pitchFamily="18" charset="0"/>
              </a:rPr>
              <a:t>2025</a:t>
            </a:r>
            <a:endParaRPr lang="es-PE" sz="2000" b="1"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021FBE35-0228-D047-0A36-C4EFBAA9B44B}"/>
              </a:ext>
            </a:extLst>
          </p:cNvPr>
          <p:cNvSpPr txBox="1"/>
          <p:nvPr/>
        </p:nvSpPr>
        <p:spPr>
          <a:xfrm>
            <a:off x="1610018" y="936331"/>
            <a:ext cx="9084538" cy="1015663"/>
          </a:xfrm>
          <a:prstGeom prst="rect">
            <a:avLst/>
          </a:prstGeom>
          <a:noFill/>
        </p:spPr>
        <p:txBody>
          <a:bodyPr wrap="square" rtlCol="0">
            <a:spAutoFit/>
          </a:bodyPr>
          <a:lstStyle/>
          <a:p>
            <a:pPr algn="ctr"/>
            <a:r>
              <a:rPr lang="es-PE" sz="3200" b="1" dirty="0">
                <a:latin typeface="Georgia" panose="02040502050405020303" pitchFamily="18" charset="0"/>
              </a:rPr>
              <a:t>Facultad de Ingeniería y Ciencias Agrarias</a:t>
            </a:r>
          </a:p>
          <a:p>
            <a:pPr algn="ctr"/>
            <a:r>
              <a:rPr lang="es-PE" sz="2800" b="1" dirty="0">
                <a:latin typeface="Georgia" panose="02040502050405020303" pitchFamily="18" charset="0"/>
              </a:rPr>
              <a:t>Escuela Profesional de Ingeniería Agronoma</a:t>
            </a:r>
          </a:p>
        </p:txBody>
      </p:sp>
      <p:sp>
        <p:nvSpPr>
          <p:cNvPr id="10" name="Título 1">
            <a:extLst>
              <a:ext uri="{FF2B5EF4-FFF2-40B4-BE49-F238E27FC236}">
                <a16:creationId xmlns:a16="http://schemas.microsoft.com/office/drawing/2014/main" id="{3C8ABA33-8ED4-1F1C-7FCA-8B9E56F4A639}"/>
              </a:ext>
            </a:extLst>
          </p:cNvPr>
          <p:cNvSpPr txBox="1">
            <a:spLocks/>
          </p:cNvSpPr>
          <p:nvPr/>
        </p:nvSpPr>
        <p:spPr>
          <a:xfrm>
            <a:off x="1334030" y="3070180"/>
            <a:ext cx="9517821" cy="559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Aft>
                <a:spcPts val="600"/>
              </a:spcAft>
            </a:pPr>
            <a:r>
              <a:rPr lang="es-PE"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Efecto de la imbibición en infusiones de canela (</a:t>
            </a:r>
            <a:r>
              <a:rPr lang="es-PE" sz="2800" b="1"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Cinnamomum</a:t>
            </a:r>
            <a:r>
              <a:rPr lang="es-PE"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sp.) sobre la germinación de dos variedades de lechuga (</a:t>
            </a:r>
            <a:r>
              <a:rPr lang="es-PE" sz="2800" b="1"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Lactuca sativa</a:t>
            </a:r>
            <a:r>
              <a:rPr lang="es-PE"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t>
            </a:r>
          </a:p>
        </p:txBody>
      </p:sp>
      <p:pic>
        <p:nvPicPr>
          <p:cNvPr id="11" name="image2.png">
            <a:extLst>
              <a:ext uri="{FF2B5EF4-FFF2-40B4-BE49-F238E27FC236}">
                <a16:creationId xmlns:a16="http://schemas.microsoft.com/office/drawing/2014/main" id="{4AA5EB15-27CD-5E09-B3EC-B8B049721C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67884" y="260541"/>
            <a:ext cx="904349" cy="867471"/>
          </a:xfrm>
          <a:prstGeom prst="rect">
            <a:avLst/>
          </a:prstGeom>
        </p:spPr>
      </p:pic>
      <p:sp>
        <p:nvSpPr>
          <p:cNvPr id="16" name="object 6">
            <a:extLst>
              <a:ext uri="{FF2B5EF4-FFF2-40B4-BE49-F238E27FC236}">
                <a16:creationId xmlns:a16="http://schemas.microsoft.com/office/drawing/2014/main" id="{0A8D2F31-9438-4482-94CA-28A69FDADB23}"/>
              </a:ext>
            </a:extLst>
          </p:cNvPr>
          <p:cNvSpPr txBox="1"/>
          <p:nvPr/>
        </p:nvSpPr>
        <p:spPr>
          <a:xfrm>
            <a:off x="254558" y="4896825"/>
            <a:ext cx="1972639" cy="335989"/>
          </a:xfrm>
          <a:prstGeom prst="rect">
            <a:avLst/>
          </a:prstGeom>
        </p:spPr>
        <p:txBody>
          <a:bodyPr vert="horz" wrap="square" lIns="0" tIns="12700" rIns="0" bIns="0" rtlCol="0">
            <a:spAutoFit/>
          </a:bodyPr>
          <a:lstStyle/>
          <a:p>
            <a:pPr marL="12700">
              <a:lnSpc>
                <a:spcPct val="100000"/>
              </a:lnSpc>
              <a:spcBef>
                <a:spcPts val="100"/>
              </a:spcBef>
            </a:pPr>
            <a:r>
              <a:rPr lang="es-ES" sz="2100" b="1" spc="-5" dirty="0">
                <a:latin typeface="Times New Roman"/>
                <a:cs typeface="Times New Roman"/>
              </a:rPr>
              <a:t>Estudiantes G1</a:t>
            </a:r>
            <a:r>
              <a:rPr sz="2100" b="1" spc="-5" dirty="0">
                <a:latin typeface="Times New Roman"/>
                <a:cs typeface="Times New Roman"/>
              </a:rPr>
              <a:t>:</a:t>
            </a:r>
            <a:endParaRPr sz="2100" dirty="0">
              <a:latin typeface="Times New Roman"/>
              <a:cs typeface="Times New Roman"/>
            </a:endParaRPr>
          </a:p>
        </p:txBody>
      </p:sp>
      <p:sp>
        <p:nvSpPr>
          <p:cNvPr id="17" name="object 7">
            <a:extLst>
              <a:ext uri="{FF2B5EF4-FFF2-40B4-BE49-F238E27FC236}">
                <a16:creationId xmlns:a16="http://schemas.microsoft.com/office/drawing/2014/main" id="{F27DCF4A-88FB-47EA-8746-F2533349D5A1}"/>
              </a:ext>
            </a:extLst>
          </p:cNvPr>
          <p:cNvSpPr txBox="1"/>
          <p:nvPr/>
        </p:nvSpPr>
        <p:spPr>
          <a:xfrm>
            <a:off x="2292406" y="4797957"/>
            <a:ext cx="9567845" cy="658514"/>
          </a:xfrm>
          <a:prstGeom prst="rect">
            <a:avLst/>
          </a:prstGeom>
        </p:spPr>
        <p:txBody>
          <a:bodyPr vert="horz" wrap="square" lIns="0" tIns="12065" rIns="0" bIns="0" rtlCol="0">
            <a:spAutoFit/>
          </a:bodyPr>
          <a:lstStyle/>
          <a:p>
            <a:pPr marL="20320" marR="5080" indent="-8255">
              <a:lnSpc>
                <a:spcPct val="100200"/>
              </a:lnSpc>
              <a:spcBef>
                <a:spcPts val="95"/>
              </a:spcBef>
            </a:pPr>
            <a:r>
              <a:rPr lang="es-MX" sz="2100" dirty="0">
                <a:latin typeface="Times New Roman"/>
                <a:cs typeface="Times New Roman"/>
              </a:rPr>
              <a:t>	Barboza Saldaña Lili Maricela, Diaz Saucedo Yoel, Julca Celiz Nilson, Llaja Zuta Erika, Mendoza Bernilla Alejandro Salomon y </a:t>
            </a:r>
            <a:r>
              <a:rPr lang="es-MX" sz="2000" dirty="0">
                <a:latin typeface="Times New Roman"/>
                <a:cs typeface="Times New Roman"/>
              </a:rPr>
              <a:t>Vargas Rojas Sheyla Mayli </a:t>
            </a:r>
          </a:p>
        </p:txBody>
      </p:sp>
      <p:sp>
        <p:nvSpPr>
          <p:cNvPr id="18" name="object 8">
            <a:extLst>
              <a:ext uri="{FF2B5EF4-FFF2-40B4-BE49-F238E27FC236}">
                <a16:creationId xmlns:a16="http://schemas.microsoft.com/office/drawing/2014/main" id="{EBADE335-058F-4A30-9B30-FE542214C442}"/>
              </a:ext>
            </a:extLst>
          </p:cNvPr>
          <p:cNvSpPr txBox="1"/>
          <p:nvPr/>
        </p:nvSpPr>
        <p:spPr>
          <a:xfrm>
            <a:off x="1112485" y="5537292"/>
            <a:ext cx="991869" cy="345440"/>
          </a:xfrm>
          <a:prstGeom prst="rect">
            <a:avLst/>
          </a:prstGeom>
        </p:spPr>
        <p:txBody>
          <a:bodyPr vert="horz" wrap="square" lIns="0" tIns="12700" rIns="0" bIns="0" rtlCol="0">
            <a:spAutoFit/>
          </a:bodyPr>
          <a:lstStyle/>
          <a:p>
            <a:pPr marL="12700">
              <a:lnSpc>
                <a:spcPct val="100000"/>
              </a:lnSpc>
              <a:spcBef>
                <a:spcPts val="100"/>
              </a:spcBef>
            </a:pPr>
            <a:r>
              <a:rPr sz="2100" b="1" spc="-45" dirty="0">
                <a:latin typeface="Times New Roman"/>
                <a:cs typeface="Times New Roman"/>
              </a:rPr>
              <a:t>Docente:</a:t>
            </a:r>
            <a:endParaRPr sz="2100" dirty="0">
              <a:latin typeface="Times New Roman"/>
              <a:cs typeface="Times New Roman"/>
            </a:endParaRPr>
          </a:p>
        </p:txBody>
      </p:sp>
      <p:sp>
        <p:nvSpPr>
          <p:cNvPr id="19" name="object 9">
            <a:extLst>
              <a:ext uri="{FF2B5EF4-FFF2-40B4-BE49-F238E27FC236}">
                <a16:creationId xmlns:a16="http://schemas.microsoft.com/office/drawing/2014/main" id="{5AA24367-E729-4AFB-860E-775E2144543D}"/>
              </a:ext>
            </a:extLst>
          </p:cNvPr>
          <p:cNvSpPr txBox="1"/>
          <p:nvPr/>
        </p:nvSpPr>
        <p:spPr>
          <a:xfrm>
            <a:off x="2292406" y="5570676"/>
            <a:ext cx="4139360" cy="320601"/>
          </a:xfrm>
          <a:prstGeom prst="rect">
            <a:avLst/>
          </a:prstGeom>
        </p:spPr>
        <p:txBody>
          <a:bodyPr vert="horz" wrap="square" lIns="0" tIns="12700" rIns="0" bIns="0" rtlCol="0">
            <a:spAutoFit/>
          </a:bodyPr>
          <a:lstStyle/>
          <a:p>
            <a:pPr marL="12700">
              <a:lnSpc>
                <a:spcPct val="100000"/>
              </a:lnSpc>
              <a:spcBef>
                <a:spcPts val="100"/>
              </a:spcBef>
            </a:pPr>
            <a:r>
              <a:rPr lang="es-ES" sz="2000" spc="-45" dirty="0">
                <a:latin typeface="Times New Roman"/>
                <a:cs typeface="Times New Roman"/>
              </a:rPr>
              <a:t>Msc. Lozano Isla Flavio </a:t>
            </a:r>
            <a:endParaRPr sz="2000" dirty="0">
              <a:latin typeface="Times New Roman"/>
              <a:cs typeface="Times New Roman"/>
            </a:endParaRPr>
          </a:p>
        </p:txBody>
      </p:sp>
      <p:sp>
        <p:nvSpPr>
          <p:cNvPr id="20" name="object 6">
            <a:extLst>
              <a:ext uri="{FF2B5EF4-FFF2-40B4-BE49-F238E27FC236}">
                <a16:creationId xmlns:a16="http://schemas.microsoft.com/office/drawing/2014/main" id="{D9306124-5BFB-4946-8301-8D7EC8D69904}"/>
              </a:ext>
            </a:extLst>
          </p:cNvPr>
          <p:cNvSpPr txBox="1"/>
          <p:nvPr/>
        </p:nvSpPr>
        <p:spPr>
          <a:xfrm>
            <a:off x="712014" y="5865114"/>
            <a:ext cx="1418590" cy="345440"/>
          </a:xfrm>
          <a:prstGeom prst="rect">
            <a:avLst/>
          </a:prstGeom>
        </p:spPr>
        <p:txBody>
          <a:bodyPr vert="horz" wrap="square" lIns="0" tIns="12700" rIns="0" bIns="0" rtlCol="0">
            <a:spAutoFit/>
          </a:bodyPr>
          <a:lstStyle/>
          <a:p>
            <a:pPr marL="12700">
              <a:lnSpc>
                <a:spcPct val="100000"/>
              </a:lnSpc>
              <a:spcBef>
                <a:spcPts val="100"/>
              </a:spcBef>
            </a:pPr>
            <a:r>
              <a:rPr lang="es-ES" sz="2100" b="1" spc="-5" dirty="0">
                <a:latin typeface="Times New Roman"/>
                <a:cs typeface="Times New Roman"/>
              </a:rPr>
              <a:t>Asignatura</a:t>
            </a:r>
            <a:r>
              <a:rPr sz="2100" b="1" spc="-5" dirty="0">
                <a:latin typeface="Times New Roman"/>
                <a:cs typeface="Times New Roman"/>
              </a:rPr>
              <a:t>:</a:t>
            </a:r>
            <a:endParaRPr sz="2100" dirty="0">
              <a:latin typeface="Times New Roman"/>
              <a:cs typeface="Times New Roman"/>
            </a:endParaRPr>
          </a:p>
        </p:txBody>
      </p:sp>
      <p:sp>
        <p:nvSpPr>
          <p:cNvPr id="21" name="object 9">
            <a:extLst>
              <a:ext uri="{FF2B5EF4-FFF2-40B4-BE49-F238E27FC236}">
                <a16:creationId xmlns:a16="http://schemas.microsoft.com/office/drawing/2014/main" id="{20A8B016-C737-4B8E-95AC-E6CA0EF4EA8D}"/>
              </a:ext>
            </a:extLst>
          </p:cNvPr>
          <p:cNvSpPr txBox="1"/>
          <p:nvPr/>
        </p:nvSpPr>
        <p:spPr>
          <a:xfrm>
            <a:off x="2304387" y="5902250"/>
            <a:ext cx="4127379" cy="320601"/>
          </a:xfrm>
          <a:prstGeom prst="rect">
            <a:avLst/>
          </a:prstGeom>
        </p:spPr>
        <p:txBody>
          <a:bodyPr vert="horz" wrap="square" lIns="0" tIns="12700" rIns="0" bIns="0" rtlCol="0">
            <a:spAutoFit/>
          </a:bodyPr>
          <a:lstStyle/>
          <a:p>
            <a:pPr marL="12700">
              <a:lnSpc>
                <a:spcPct val="100000"/>
              </a:lnSpc>
              <a:spcBef>
                <a:spcPts val="100"/>
              </a:spcBef>
            </a:pPr>
            <a:r>
              <a:rPr lang="es-ES" sz="2000" spc="-45" dirty="0">
                <a:latin typeface="Times New Roman"/>
                <a:cs typeface="Times New Roman"/>
              </a:rPr>
              <a:t>Producción y tecnología de semillas</a:t>
            </a:r>
            <a:endParaRPr sz="2000" dirty="0">
              <a:latin typeface="Times New Roman"/>
              <a:cs typeface="Times New Roman"/>
            </a:endParaRPr>
          </a:p>
        </p:txBody>
      </p:sp>
      <p:sp>
        <p:nvSpPr>
          <p:cNvPr id="5" name="Rectángulo 4">
            <a:extLst>
              <a:ext uri="{FF2B5EF4-FFF2-40B4-BE49-F238E27FC236}">
                <a16:creationId xmlns:a16="http://schemas.microsoft.com/office/drawing/2014/main" id="{A93C56BC-F80E-308D-3613-128CB2478584}"/>
              </a:ext>
            </a:extLst>
          </p:cNvPr>
          <p:cNvSpPr/>
          <p:nvPr/>
        </p:nvSpPr>
        <p:spPr>
          <a:xfrm>
            <a:off x="0" y="6330302"/>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22" name="CuadroTexto 10">
            <a:extLst>
              <a:ext uri="{FF2B5EF4-FFF2-40B4-BE49-F238E27FC236}">
                <a16:creationId xmlns:a16="http://schemas.microsoft.com/office/drawing/2014/main" id="{0F6DEDC9-1A5A-4070-A579-274830CDF9E0}"/>
              </a:ext>
            </a:extLst>
          </p:cNvPr>
          <p:cNvSpPr txBox="1"/>
          <p:nvPr/>
        </p:nvSpPr>
        <p:spPr>
          <a:xfrm>
            <a:off x="11764023" y="629813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a:t>
            </a:r>
            <a:endParaRPr lang="es-PE"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786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A8A3F430-AC4F-46F9-A0F7-4902AC1963FB}"/>
              </a:ext>
            </a:extLst>
          </p:cNvPr>
          <p:cNvSpPr txBox="1"/>
          <p:nvPr/>
        </p:nvSpPr>
        <p:spPr>
          <a:xfrm>
            <a:off x="498242" y="1528479"/>
            <a:ext cx="11190175" cy="3801041"/>
          </a:xfrm>
          <a:prstGeom prst="rect">
            <a:avLst/>
          </a:prstGeom>
          <a:noFill/>
        </p:spPr>
        <p:txBody>
          <a:bodyPr wrap="square">
            <a:spAutoFit/>
          </a:bodyPr>
          <a:lstStyle/>
          <a:p>
            <a:pPr marL="457200" indent="-457200" algn="just">
              <a:spcAft>
                <a:spcPts val="6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Alsaadawi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 S., Al-</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Temimi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A., &amp; Al-</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Sherify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H. N. (2008). Effects of essential oils of cinnamon, lavender and peppermint on germination of Mediterranean weeds.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ResearchGate</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https://www.researchgate.net/publication/216443230</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Carmello, C. R., &amp; Cardoso, J. C. (2018).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Effects of plant extracts and sodium hypochlorite on lettuce germination and inhibition of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Cercospora</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longissima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 vitro.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Scientia Horticulturae, 234</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245–249.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https://doi.org/10.1016/j.scienta.2018.02.056</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López-Jiménez, M. A., Méndez-Natera, J. R., &amp; Sánchez-Jácome, J. A. (2021). Efecto de extractos vegetales y desinfectantes en la germinación de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Lactuca sativa</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Revista Mexicana de Ciencias Agrícolas, 12</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(3), 469–481.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http://www.scielo.org.mx/scielo.php?script=sci_arttext&amp;pid=S2007-90282021000300010</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gn="just">
              <a:spcAft>
                <a:spcPts val="600"/>
              </a:spcAft>
            </a:pP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10</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4" name="Rectángulo 3">
            <a:extLst>
              <a:ext uri="{FF2B5EF4-FFF2-40B4-BE49-F238E27FC236}">
                <a16:creationId xmlns:a16="http://schemas.microsoft.com/office/drawing/2014/main" id="{F90BE72B-6109-9719-6CCE-C8FF4008CB43}"/>
              </a:ext>
            </a:extLst>
          </p:cNvPr>
          <p:cNvSpPr/>
          <p:nvPr/>
        </p:nvSpPr>
        <p:spPr>
          <a:xfrm>
            <a:off x="0" y="6487678"/>
            <a:ext cx="8680174" cy="307777"/>
          </a:xfrm>
          <a:prstGeom prst="rect">
            <a:avLst/>
          </a:prstGeom>
        </p:spPr>
        <p:txBody>
          <a:bodyPr wrap="square">
            <a:spAutoFit/>
          </a:bodyPr>
          <a:lstStyle/>
          <a:p>
            <a:pPr algn="ctr"/>
            <a:r>
              <a:rPr lang="es-MX" sz="1400" b="1" dirty="0">
                <a:solidFill>
                  <a:schemeClr val="bg1"/>
                </a:solidFill>
                <a:latin typeface="Times New Roman" panose="02020603050405020304" pitchFamily="18" charset="0"/>
                <a:cs typeface="Times New Roman" panose="02020603050405020304" pitchFamily="18" charset="0"/>
              </a:rPr>
              <a:t>TESIS I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Referencias</a:t>
            </a:r>
            <a:endParaRPr lang="es-PE" sz="2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67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A8A3F430-AC4F-46F9-A0F7-4902AC1963FB}"/>
              </a:ext>
            </a:extLst>
          </p:cNvPr>
          <p:cNvSpPr txBox="1"/>
          <p:nvPr/>
        </p:nvSpPr>
        <p:spPr>
          <a:xfrm>
            <a:off x="498241" y="1315145"/>
            <a:ext cx="11190175" cy="2816156"/>
          </a:xfrm>
          <a:prstGeom prst="rect">
            <a:avLst/>
          </a:prstGeom>
          <a:noFill/>
        </p:spPr>
        <p:txBody>
          <a:bodyPr wrap="square">
            <a:spAutoFit/>
          </a:bodyPr>
          <a:lstStyle/>
          <a:p>
            <a:pPr marL="457200" indent="-457200" algn="just">
              <a:spcAft>
                <a:spcPts val="6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Ruesta-López, M., Zurita-Chinguel, L., Lizano-Pintado, M., Delgado-Vite, M., Zapata-Durand, D., Jiménez-Castillo, J., ... &amp; Morales-Pizarro, A. (2024). Bioestimulante y tiempos de imbibición sobre la germinación de semillas de maracuyá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Passiflora edulis </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S.).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Tropical and Subtropical Agroecosystems, 27</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Art. 076.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https://doi.org/10.56369/tsaes.5199</a:t>
            </a:r>
            <a:endParaRPr lang="es-PE"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spcAft>
                <a:spcPts val="6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Suclupe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Vicente, S. J. A. (2024).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Relación porcentual entre canela (Cinnamomum zeylanicum) molida y cebada (Hordeum vulgare) en producción y productividad de germinado hidropónico</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 [Tesis de licenciatura, Universidad Nacional Pedro Ruiz Gallo].</a:t>
            </a:r>
          </a:p>
          <a:p>
            <a:endParaRPr lang="es-PE" dirty="0">
              <a:latin typeface="Times New Roman" panose="02020603050405020304" pitchFamily="18" charset="0"/>
              <a:cs typeface="Times New Roman" panose="02020603050405020304" pitchFamily="18" charset="0"/>
            </a:endParaRPr>
          </a:p>
        </p:txBody>
      </p:sp>
      <p:pic>
        <p:nvPicPr>
          <p:cNvPr id="12" name="Imagen 11">
            <a:extLst>
              <a:ext uri="{FF2B5EF4-FFF2-40B4-BE49-F238E27FC236}">
                <a16:creationId xmlns:a16="http://schemas.microsoft.com/office/drawing/2014/main" id="{B4B81301-BF5F-4056-A3AB-4E2B78F3C5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426667"/>
            <a:ext cx="12192000" cy="431333"/>
          </a:xfrm>
          <a:prstGeom prst="rect">
            <a:avLst/>
          </a:prstGeom>
        </p:spPr>
      </p:pic>
      <p:sp>
        <p:nvSpPr>
          <p:cNvPr id="3" name="CuadroTexto 10">
            <a:extLst>
              <a:ext uri="{FF2B5EF4-FFF2-40B4-BE49-F238E27FC236}">
                <a16:creationId xmlns:a16="http://schemas.microsoft.com/office/drawing/2014/main" id="{57AA6167-8FAA-7FB6-9B15-0AF99314C338}"/>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11</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4" name="Rectángulo 3">
            <a:extLst>
              <a:ext uri="{FF2B5EF4-FFF2-40B4-BE49-F238E27FC236}">
                <a16:creationId xmlns:a16="http://schemas.microsoft.com/office/drawing/2014/main" id="{F90BE72B-6109-9719-6CCE-C8FF4008CB43}"/>
              </a:ext>
            </a:extLst>
          </p:cNvPr>
          <p:cNvSpPr/>
          <p:nvPr/>
        </p:nvSpPr>
        <p:spPr>
          <a:xfrm>
            <a:off x="0" y="6487678"/>
            <a:ext cx="8680174" cy="307777"/>
          </a:xfrm>
          <a:prstGeom prst="rect">
            <a:avLst/>
          </a:prstGeom>
        </p:spPr>
        <p:txBody>
          <a:bodyPr wrap="square">
            <a:spAutoFit/>
          </a:bodyPr>
          <a:lstStyle/>
          <a:p>
            <a:pPr algn="ctr"/>
            <a:r>
              <a:rPr lang="es-MX" sz="1400" b="1" dirty="0">
                <a:solidFill>
                  <a:schemeClr val="bg1"/>
                </a:solidFill>
                <a:latin typeface="Times New Roman" panose="02020603050405020304" pitchFamily="18" charset="0"/>
                <a:cs typeface="Times New Roman" panose="02020603050405020304" pitchFamily="18" charset="0"/>
              </a:rPr>
              <a:t>TESIS I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0F7C8B0-2F10-E837-3328-1ABEB9B467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5. Referencias</a:t>
            </a:r>
            <a:endParaRPr lang="es-PE" sz="2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02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8708" y="4526577"/>
            <a:ext cx="3965095" cy="1029036"/>
          </a:xfrm>
          <a:prstGeom prst="rect">
            <a:avLst/>
          </a:prstGeom>
        </p:spPr>
        <p:txBody>
          <a:bodyPr vert="horz" wrap="square" lIns="0" tIns="13244" rIns="0" bIns="0" rtlCol="0" anchor="ctr">
            <a:spAutoFit/>
          </a:bodyPr>
          <a:lstStyle/>
          <a:p>
            <a:pPr marL="11516">
              <a:lnSpc>
                <a:spcPct val="100000"/>
              </a:lnSpc>
              <a:spcBef>
                <a:spcPts val="104"/>
              </a:spcBef>
            </a:pPr>
            <a:r>
              <a:rPr lang="es-PE" sz="6600" spc="-86" dirty="0">
                <a:latin typeface="Times New Roman" panose="02020603050405020304" pitchFamily="18" charset="0"/>
                <a:cs typeface="Times New Roman" panose="02020603050405020304" pitchFamily="18" charset="0"/>
              </a:rPr>
              <a:t>GRACIAS</a:t>
            </a:r>
            <a:endParaRPr lang="es-PE" sz="66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4516296" y="1198107"/>
            <a:ext cx="2949920" cy="3328470"/>
          </a:xfrm>
          <a:prstGeom prst="rect">
            <a:avLst/>
          </a:prstGeom>
        </p:spPr>
      </p:pic>
      <p:pic>
        <p:nvPicPr>
          <p:cNvPr id="10" name="Imagen 9">
            <a:extLst>
              <a:ext uri="{FF2B5EF4-FFF2-40B4-BE49-F238E27FC236}">
                <a16:creationId xmlns:a16="http://schemas.microsoft.com/office/drawing/2014/main" id="{B1EA5122-F66E-437F-AB24-B46D99EB51F9}"/>
              </a:ext>
            </a:extLst>
          </p:cNvPr>
          <p:cNvPicPr>
            <a:picLocks noChangeAspect="1"/>
          </p:cNvPicPr>
          <p:nvPr/>
        </p:nvPicPr>
        <p:blipFill>
          <a:blip r:embed="rId3"/>
          <a:stretch>
            <a:fillRect/>
          </a:stretch>
        </p:blipFill>
        <p:spPr>
          <a:xfrm>
            <a:off x="0" y="6472404"/>
            <a:ext cx="12192000" cy="432816"/>
          </a:xfrm>
          <a:prstGeom prst="rect">
            <a:avLst/>
          </a:prstGeom>
        </p:spPr>
      </p:pic>
      <p:sp>
        <p:nvSpPr>
          <p:cNvPr id="4" name="CuadroTexto 10">
            <a:extLst>
              <a:ext uri="{FF2B5EF4-FFF2-40B4-BE49-F238E27FC236}">
                <a16:creationId xmlns:a16="http://schemas.microsoft.com/office/drawing/2014/main" id="{4108BD6D-EF42-C998-240B-3CF4024E67A5}"/>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12</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5" name="Rectángulo 4">
            <a:extLst>
              <a:ext uri="{FF2B5EF4-FFF2-40B4-BE49-F238E27FC236}">
                <a16:creationId xmlns:a16="http://schemas.microsoft.com/office/drawing/2014/main" id="{BFB00634-0384-9EC0-8A9D-2573E7912A9E}"/>
              </a:ext>
            </a:extLst>
          </p:cNvPr>
          <p:cNvSpPr/>
          <p:nvPr/>
        </p:nvSpPr>
        <p:spPr>
          <a:xfrm>
            <a:off x="0" y="6487678"/>
            <a:ext cx="8680174" cy="307777"/>
          </a:xfrm>
          <a:prstGeom prst="rect">
            <a:avLst/>
          </a:prstGeom>
        </p:spPr>
        <p:txBody>
          <a:bodyPr wrap="square">
            <a:spAutoFit/>
          </a:bodyPr>
          <a:lstStyle/>
          <a:p>
            <a:pPr algn="ctr"/>
            <a:r>
              <a:rPr lang="es-MX" sz="1400" b="1" dirty="0">
                <a:solidFill>
                  <a:schemeClr val="bg1"/>
                </a:solidFill>
                <a:latin typeface="Times New Roman" panose="02020603050405020304" pitchFamily="18" charset="0"/>
                <a:cs typeface="Times New Roman" panose="02020603050405020304" pitchFamily="18" charset="0"/>
              </a:rPr>
              <a:t>TESIS I                                                                                                                                                                       2025</a:t>
            </a:r>
            <a:endParaRPr lang="es-PE"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2</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1. Estado del arte</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EB013E2C-AE5F-320F-3F8F-193D1D231690}"/>
              </a:ext>
            </a:extLst>
          </p:cNvPr>
          <p:cNvSpPr txBox="1"/>
          <p:nvPr/>
        </p:nvSpPr>
        <p:spPr>
          <a:xfrm>
            <a:off x="498241" y="1121666"/>
            <a:ext cx="11190175" cy="1200329"/>
          </a:xfrm>
          <a:prstGeom prst="rect">
            <a:avLst/>
          </a:prstGeom>
          <a:noFill/>
        </p:spPr>
        <p:txBody>
          <a:bodyPr wrap="square">
            <a:spAutoFit/>
          </a:bodyPr>
          <a:lstStyle/>
          <a:p>
            <a:pPr algn="just"/>
            <a:r>
              <a:rPr lang="es-PE" sz="1800" dirty="0">
                <a:effectLst/>
                <a:latin typeface="Times New Roman" panose="02020603050405020304" pitchFamily="18" charset="0"/>
                <a:ea typeface="Times New Roman" panose="02020603050405020304" pitchFamily="18" charset="0"/>
              </a:rPr>
              <a:t>En la búsqueda de alternativas sostenibles para mejorar la germinación de cultivos hortícolas, diversos estudios han explorado el uso de extractos vegetales con propiedades bioestimulantes y antifúngicas. Entre ellos, el extracto de canela (</a:t>
            </a:r>
            <a:r>
              <a:rPr lang="es-PE" sz="1800" i="1" dirty="0">
                <a:effectLst/>
                <a:latin typeface="Times New Roman" panose="02020603050405020304" pitchFamily="18" charset="0"/>
                <a:ea typeface="Times New Roman" panose="02020603050405020304" pitchFamily="18" charset="0"/>
              </a:rPr>
              <a:t>Cinnamomum </a:t>
            </a:r>
            <a:r>
              <a:rPr lang="es-PE" sz="1800" dirty="0">
                <a:effectLst/>
                <a:latin typeface="Times New Roman" panose="02020603050405020304" pitchFamily="18" charset="0"/>
                <a:ea typeface="Times New Roman" panose="02020603050405020304" pitchFamily="18" charset="0"/>
              </a:rPr>
              <a:t>sp.) ha despertado interés por su potencial dual: estimular la germinación y actuar como agente antimicrobiano.</a:t>
            </a:r>
          </a:p>
        </p:txBody>
      </p:sp>
      <p:sp>
        <p:nvSpPr>
          <p:cNvPr id="24" name="CuadroTexto 23">
            <a:extLst>
              <a:ext uri="{FF2B5EF4-FFF2-40B4-BE49-F238E27FC236}">
                <a16:creationId xmlns:a16="http://schemas.microsoft.com/office/drawing/2014/main" id="{54DEF0B3-FE99-A80A-C39D-32B369E75DDF}"/>
              </a:ext>
            </a:extLst>
          </p:cNvPr>
          <p:cNvSpPr txBox="1"/>
          <p:nvPr/>
        </p:nvSpPr>
        <p:spPr>
          <a:xfrm>
            <a:off x="498241" y="2457327"/>
            <a:ext cx="11190174" cy="1477328"/>
          </a:xfrm>
          <a:prstGeom prst="rect">
            <a:avLst/>
          </a:prstGeom>
          <a:solidFill>
            <a:schemeClr val="accent2">
              <a:lumMod val="20000"/>
              <a:lumOff val="80000"/>
            </a:schemeClr>
          </a:solid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Ruesta-López et al. (2024) estudiaron el efecto de extractos de canela, biol y suero de leche sobre la germinación de semillas de maracuyá (</a:t>
            </a:r>
            <a:r>
              <a:rPr kumimoji="0" lang="es-PE" altLang="es-PE"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Passiflora edulis</a:t>
            </a:r>
            <a:r>
              <a:rPr kumimoji="0" lang="es-PE" altLang="es-PE"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Los tratamientos con extracto de canela al 25 % y 50 % durante 12 horas de imbibición mejoraron significativamente el porcentaje y velocidad de germinación, así como el índice de germinación. No obstante, la efectividad disminuyó a las 24 horas de imbibición, lo cual resalta la importancia del tiempo de exposición.</a:t>
            </a:r>
          </a:p>
        </p:txBody>
      </p:sp>
      <p:pic>
        <p:nvPicPr>
          <p:cNvPr id="3" name="Imagen 2">
            <a:extLst>
              <a:ext uri="{FF2B5EF4-FFF2-40B4-BE49-F238E27FC236}">
                <a16:creationId xmlns:a16="http://schemas.microsoft.com/office/drawing/2014/main" id="{5B3A7830-E3E0-92FD-3129-677448813F28}"/>
              </a:ext>
            </a:extLst>
          </p:cNvPr>
          <p:cNvPicPr>
            <a:picLocks noChangeAspect="1"/>
          </p:cNvPicPr>
          <p:nvPr/>
        </p:nvPicPr>
        <p:blipFill>
          <a:blip r:embed="rId3"/>
          <a:stretch>
            <a:fillRect/>
          </a:stretch>
        </p:blipFill>
        <p:spPr>
          <a:xfrm>
            <a:off x="3043481" y="4189384"/>
            <a:ext cx="6099694" cy="1918377"/>
          </a:xfrm>
          <a:prstGeom prst="rect">
            <a:avLst/>
          </a:prstGeom>
          <a:ln w="19050">
            <a:solidFill>
              <a:srgbClr val="FFFF00"/>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693564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3</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1. Estado del arte</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20" name="Rectangle 9">
            <a:extLst>
              <a:ext uri="{FF2B5EF4-FFF2-40B4-BE49-F238E27FC236}">
                <a16:creationId xmlns:a16="http://schemas.microsoft.com/office/drawing/2014/main" id="{28A84A1F-3B4A-669C-40DF-C8A6A0A49D98}"/>
              </a:ext>
            </a:extLst>
          </p:cNvPr>
          <p:cNvSpPr>
            <a:spLocks noChangeArrowheads="1"/>
          </p:cNvSpPr>
          <p:nvPr/>
        </p:nvSpPr>
        <p:spPr bwMode="auto">
          <a:xfrm>
            <a:off x="5263116" y="1533500"/>
            <a:ext cx="6425301" cy="1754326"/>
          </a:xfrm>
          <a:prstGeom prst="rect">
            <a:avLst/>
          </a:prstGeom>
          <a:solidFill>
            <a:schemeClr val="accent5">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Suclupe (2024) investigó el efecto de la canela en polvo en la producción de germinados hidropónicos de cebada. Aunque no se observaron diferencias significativas en la germinación total, los tratamientos con 0.50 % y 0.75 % de canela mejoraron parámetros como proteína y fibra cruda, lo que sugiere beneficios indirectos sobre la calidad del cultivo.</a:t>
            </a:r>
            <a:endParaRPr kumimoji="0" lang="es-PE" altLang="es-PE"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903E8BAC-6D11-164E-A16E-EE975982681A}"/>
              </a:ext>
            </a:extLst>
          </p:cNvPr>
          <p:cNvSpPr txBox="1"/>
          <p:nvPr/>
        </p:nvSpPr>
        <p:spPr>
          <a:xfrm>
            <a:off x="5263117" y="3892167"/>
            <a:ext cx="6425300" cy="1754326"/>
          </a:xfrm>
          <a:prstGeom prst="rect">
            <a:avLst/>
          </a:prstGeom>
          <a:solidFill>
            <a:schemeClr val="accent3">
              <a:lumMod val="20000"/>
              <a:lumOff val="80000"/>
            </a:schemeClr>
          </a:solid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(López-Jiménez et al., 2021), evaluaron tratamientos pregerminativos con extractos de plantas y soluciones desinfectantes en lechuga, reportando que ciertos extractos como el de clavo y canela pueden tener un efecto dual: protector contra patógenos y modulador del proceso germinativo, dependiendo de la variedad y condiciones del ensayo.</a:t>
            </a:r>
          </a:p>
        </p:txBody>
      </p:sp>
      <p:pic>
        <p:nvPicPr>
          <p:cNvPr id="3" name="Imagen 2">
            <a:extLst>
              <a:ext uri="{FF2B5EF4-FFF2-40B4-BE49-F238E27FC236}">
                <a16:creationId xmlns:a16="http://schemas.microsoft.com/office/drawing/2014/main" id="{339A2B9D-1474-AC6D-D8E3-3001080FE73D}"/>
              </a:ext>
            </a:extLst>
          </p:cNvPr>
          <p:cNvPicPr>
            <a:picLocks noChangeAspect="1"/>
          </p:cNvPicPr>
          <p:nvPr/>
        </p:nvPicPr>
        <p:blipFill>
          <a:blip r:embed="rId3"/>
          <a:stretch>
            <a:fillRect/>
          </a:stretch>
        </p:blipFill>
        <p:spPr>
          <a:xfrm>
            <a:off x="1024968" y="3784813"/>
            <a:ext cx="3788458" cy="1948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a:extLst>
              <a:ext uri="{FF2B5EF4-FFF2-40B4-BE49-F238E27FC236}">
                <a16:creationId xmlns:a16="http://schemas.microsoft.com/office/drawing/2014/main" id="{804A3EE8-43E9-390D-EF3E-77D3D2093E89}"/>
              </a:ext>
            </a:extLst>
          </p:cNvPr>
          <p:cNvPicPr>
            <a:picLocks noChangeAspect="1"/>
          </p:cNvPicPr>
          <p:nvPr/>
        </p:nvPicPr>
        <p:blipFill>
          <a:blip r:embed="rId4"/>
          <a:stretch>
            <a:fillRect/>
          </a:stretch>
        </p:blipFill>
        <p:spPr>
          <a:xfrm>
            <a:off x="1024968" y="1489872"/>
            <a:ext cx="3788458" cy="1841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6433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4</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CDB1EE53-62CA-9D30-7E2B-FA55D40F9B54}"/>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2. Objetivos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0940F3AF-2016-D769-D253-C6D17D46FD80}"/>
              </a:ext>
            </a:extLst>
          </p:cNvPr>
          <p:cNvSpPr txBox="1"/>
          <p:nvPr/>
        </p:nvSpPr>
        <p:spPr>
          <a:xfrm>
            <a:off x="762000" y="1648290"/>
            <a:ext cx="6122504" cy="1289007"/>
          </a:xfrm>
          <a:prstGeom prst="rect">
            <a:avLst/>
          </a:prstGeom>
          <a:noFill/>
        </p:spPr>
        <p:txBody>
          <a:bodyPr wrap="square">
            <a:spAutoFit/>
          </a:bodyPr>
          <a:lstStyle/>
          <a:p>
            <a:pPr algn="just">
              <a:lnSpc>
                <a:spcPct val="150000"/>
              </a:lnSpc>
              <a:spcAft>
                <a:spcPts val="600"/>
              </a:spcAft>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Evaluar el efecto de diferentes concentraciones de infusión de canela sobre el comportamiento germinativo de semillas de dos variedades de lechuga (morada y criolla).</a:t>
            </a:r>
          </a:p>
        </p:txBody>
      </p:sp>
      <p:sp>
        <p:nvSpPr>
          <p:cNvPr id="11" name="CuadroTexto 10">
            <a:extLst>
              <a:ext uri="{FF2B5EF4-FFF2-40B4-BE49-F238E27FC236}">
                <a16:creationId xmlns:a16="http://schemas.microsoft.com/office/drawing/2014/main" id="{9B51856E-30F0-4A6B-551F-296DA9983228}"/>
              </a:ext>
            </a:extLst>
          </p:cNvPr>
          <p:cNvSpPr txBox="1"/>
          <p:nvPr/>
        </p:nvSpPr>
        <p:spPr>
          <a:xfrm>
            <a:off x="762000" y="1005007"/>
            <a:ext cx="6122504"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1.1. Objetivo general</a:t>
            </a:r>
          </a:p>
        </p:txBody>
      </p:sp>
      <p:sp>
        <p:nvSpPr>
          <p:cNvPr id="12" name="CuadroTexto 11">
            <a:extLst>
              <a:ext uri="{FF2B5EF4-FFF2-40B4-BE49-F238E27FC236}">
                <a16:creationId xmlns:a16="http://schemas.microsoft.com/office/drawing/2014/main" id="{5D75F7A5-A377-5A62-3C36-DB159375F53A}"/>
              </a:ext>
            </a:extLst>
          </p:cNvPr>
          <p:cNvSpPr txBox="1"/>
          <p:nvPr/>
        </p:nvSpPr>
        <p:spPr>
          <a:xfrm>
            <a:off x="762000" y="3505726"/>
            <a:ext cx="6122504"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1.1. Objetivos específicos</a:t>
            </a:r>
          </a:p>
        </p:txBody>
      </p:sp>
      <p:sp>
        <p:nvSpPr>
          <p:cNvPr id="14" name="CuadroTexto 13">
            <a:extLst>
              <a:ext uri="{FF2B5EF4-FFF2-40B4-BE49-F238E27FC236}">
                <a16:creationId xmlns:a16="http://schemas.microsoft.com/office/drawing/2014/main" id="{93BCE2BE-A754-7960-9020-F7706190F711}"/>
              </a:ext>
            </a:extLst>
          </p:cNvPr>
          <p:cNvSpPr txBox="1"/>
          <p:nvPr/>
        </p:nvSpPr>
        <p:spPr>
          <a:xfrm>
            <a:off x="762000" y="3946214"/>
            <a:ext cx="6122504" cy="2120004"/>
          </a:xfrm>
          <a:prstGeom prst="rect">
            <a:avLst/>
          </a:prstGeom>
          <a:noFill/>
        </p:spPr>
        <p:txBody>
          <a:bodyPr wrap="square">
            <a:spAutoFit/>
          </a:bodyPr>
          <a:lstStyle/>
          <a:p>
            <a:pPr marL="342900" lvl="0" indent="-342900" algn="just">
              <a:lnSpc>
                <a:spcPct val="150000"/>
              </a:lnSpc>
              <a:buFont typeface="Wingdings" pitchFamily="2" charset="2"/>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Determinar el porcentaje, tiempo medio de germinación e índice de sincronización en semillas de lechuga morada y criolla imbibidas en infusiones de canela.</a:t>
            </a:r>
          </a:p>
          <a:p>
            <a:pPr marL="342900" lvl="0" indent="-342900" algn="just">
              <a:lnSpc>
                <a:spcPct val="150000"/>
              </a:lnSpc>
              <a:spcAft>
                <a:spcPts val="600"/>
              </a:spcAft>
              <a:buFont typeface="Wingdings" pitchFamily="2" charset="2"/>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Comparar la respuesta germinativa entre ambas variedades frente a diferentes concentraciones de infusión de canela.</a:t>
            </a:r>
          </a:p>
        </p:txBody>
      </p:sp>
      <p:pic>
        <p:nvPicPr>
          <p:cNvPr id="9218" name="Picture 2" descr="Filas De Colores De Diferentes Tipos De Lechuga Plantada En El Jardín  Fotos, retratos, imágenes y fotografía de archivo libres de derecho. Image  12637330">
            <a:extLst>
              <a:ext uri="{FF2B5EF4-FFF2-40B4-BE49-F238E27FC236}">
                <a16:creationId xmlns:a16="http://schemas.microsoft.com/office/drawing/2014/main" id="{3D328AA6-58F0-2F11-9460-9DA7A0436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6437" y="753326"/>
            <a:ext cx="3511980" cy="255160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ermina y Cosecha Lechuga en Casa – Guía Práctica y Fácil - Quiero Más  Plantas">
            <a:extLst>
              <a:ext uri="{FF2B5EF4-FFF2-40B4-BE49-F238E27FC236}">
                <a16:creationId xmlns:a16="http://schemas.microsoft.com/office/drawing/2014/main" id="{9EDF6C28-2360-D2F5-ECD1-09C38B539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6437" y="3304935"/>
            <a:ext cx="3506360" cy="306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11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5</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F06D502-B847-57AC-566E-1FF8B381D8DF}"/>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3.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D7C2996-BC6B-A6A9-1B51-9F433066D7CD}"/>
              </a:ext>
            </a:extLst>
          </p:cNvPr>
          <p:cNvSpPr txBox="1"/>
          <p:nvPr/>
        </p:nvSpPr>
        <p:spPr>
          <a:xfrm>
            <a:off x="5565913" y="1030017"/>
            <a:ext cx="6122504"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3.1. Materiales</a:t>
            </a:r>
          </a:p>
        </p:txBody>
      </p:sp>
      <p:pic>
        <p:nvPicPr>
          <p:cNvPr id="9" name="Picture 2" descr="ENVASE DELI 1 LT (UI:25 UNID)">
            <a:extLst>
              <a:ext uri="{FF2B5EF4-FFF2-40B4-BE49-F238E27FC236}">
                <a16:creationId xmlns:a16="http://schemas.microsoft.com/office/drawing/2014/main" id="{33CD6027-A96A-4A78-69CC-6A39691726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55" t="23386" r="21839" b="13702"/>
          <a:stretch/>
        </p:blipFill>
        <p:spPr bwMode="auto">
          <a:xfrm>
            <a:off x="3088259" y="2794432"/>
            <a:ext cx="1957210" cy="1690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6" descr="AGUA DESTILADA (DESIONIZADA) (ENVASE PET) 1000ML – FERREQUIM">
            <a:extLst>
              <a:ext uri="{FF2B5EF4-FFF2-40B4-BE49-F238E27FC236}">
                <a16:creationId xmlns:a16="http://schemas.microsoft.com/office/drawing/2014/main" id="{4D8A3D50-7048-8F4D-2521-9F88E3120E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07" t="14497" r="26703" b="14870"/>
          <a:stretch/>
        </p:blipFill>
        <p:spPr bwMode="auto">
          <a:xfrm>
            <a:off x="981014" y="2812770"/>
            <a:ext cx="759825" cy="1654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descr="PAPEL TOALLA SCOTT MULTIUSOS PAQUETE 100 HOJAS | La Gran Bodega">
            <a:extLst>
              <a:ext uri="{FF2B5EF4-FFF2-40B4-BE49-F238E27FC236}">
                <a16:creationId xmlns:a16="http://schemas.microsoft.com/office/drawing/2014/main" id="{1548FC05-2FEF-AE3A-B3F1-AEDA6C4640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02"/>
          <a:stretch/>
        </p:blipFill>
        <p:spPr bwMode="auto">
          <a:xfrm>
            <a:off x="993153" y="4486669"/>
            <a:ext cx="1300680" cy="1593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6" descr="Jeringa 20ml 21g 1.2 – Wordent Peru">
            <a:extLst>
              <a:ext uri="{FF2B5EF4-FFF2-40B4-BE49-F238E27FC236}">
                <a16:creationId xmlns:a16="http://schemas.microsoft.com/office/drawing/2014/main" id="{EA841C7B-25D9-9A4E-5A53-03D83644A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903" y="2822413"/>
            <a:ext cx="1368293" cy="1690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2" name="Picture 2" descr="Semillas Sueltas de Lechuga Morada - Cultiva en Casa">
            <a:extLst>
              <a:ext uri="{FF2B5EF4-FFF2-40B4-BE49-F238E27FC236}">
                <a16:creationId xmlns:a16="http://schemas.microsoft.com/office/drawing/2014/main" id="{01293974-D71A-7155-C22A-94E089C8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573" y="1030017"/>
            <a:ext cx="1957210" cy="1804569"/>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39EE6408-FFE5-312F-AE4E-094CB018C75F}"/>
              </a:ext>
            </a:extLst>
          </p:cNvPr>
          <p:cNvSpPr txBox="1"/>
          <p:nvPr/>
        </p:nvSpPr>
        <p:spPr>
          <a:xfrm>
            <a:off x="6314463" y="1583148"/>
            <a:ext cx="6119036" cy="4689938"/>
          </a:xfrm>
          <a:prstGeom prst="rect">
            <a:avLst/>
          </a:prstGeom>
          <a:noFill/>
        </p:spPr>
        <p:txBody>
          <a:bodyPr wrap="square">
            <a:spAutoFit/>
          </a:bodyPr>
          <a:lstStyle/>
          <a:p>
            <a:pPr marL="342900" lvl="0" indent="-34290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Semillas de lechuga morada y lechuga criolla (verde)</a:t>
            </a:r>
          </a:p>
          <a:p>
            <a:pPr marL="342900" lvl="0" indent="-34290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Canela en rama o molida</a:t>
            </a:r>
          </a:p>
          <a:p>
            <a:pPr marL="342900" lvl="0" indent="-34290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Agua destilada</a:t>
            </a:r>
          </a:p>
          <a:p>
            <a:pPr marL="342900" lvl="0" indent="-34290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Vasos o frascos para imbibición</a:t>
            </a:r>
          </a:p>
          <a:p>
            <a:pPr marL="342900" lvl="0" indent="-342900" algn="just">
              <a:lnSpc>
                <a:spcPct val="150000"/>
              </a:lnSpc>
              <a:buFont typeface="Arial" panose="020B0604020202020204" pitchFamily="34" charset="0"/>
              <a:buChar char="•"/>
            </a:pPr>
            <a:r>
              <a:rPr lang="es-PE"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a:t>
            </a: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andejas de germinación (tapers transparentes)</a:t>
            </a:r>
          </a:p>
          <a:p>
            <a:pPr marL="342900" lvl="0" indent="-34290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Papel absorbente</a:t>
            </a:r>
          </a:p>
          <a:p>
            <a:pPr marL="342900" lvl="0" indent="-342900" algn="just">
              <a:lnSpc>
                <a:spcPct val="150000"/>
              </a:lnSpc>
              <a:buFont typeface="Arial" panose="020B0604020202020204" pitchFamily="34" charset="0"/>
              <a:buChar char="•"/>
            </a:pPr>
            <a:r>
              <a:rPr lang="es-PE"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Hervidora</a:t>
            </a: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cuchara y colador</a:t>
            </a:r>
          </a:p>
          <a:p>
            <a:pPr marL="342900" lvl="0" indent="-34290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Termómetro, cronómetro y marcador</a:t>
            </a:r>
          </a:p>
          <a:p>
            <a:pPr marL="342900" lvl="0" indent="-34290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Etiquetas con escala de medición</a:t>
            </a:r>
          </a:p>
          <a:p>
            <a:pPr marL="342900" lvl="0" indent="-342900" algn="just">
              <a:lnSpc>
                <a:spcPct val="150000"/>
              </a:lnSpc>
              <a:spcAft>
                <a:spcPts val="600"/>
              </a:spcAf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Bolsa Ziploc (opcional)</a:t>
            </a:r>
          </a:p>
          <a:p>
            <a:pPr marL="342900" lvl="0" indent="-342900" algn="just">
              <a:lnSpc>
                <a:spcPct val="150000"/>
              </a:lnSpc>
              <a:spcAft>
                <a:spcPts val="600"/>
              </a:spcAf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Jeringa de 20 ml</a:t>
            </a:r>
          </a:p>
        </p:txBody>
      </p:sp>
      <p:pic>
        <p:nvPicPr>
          <p:cNvPr id="10244" name="Picture 4" descr="El poder de… La canela - El Poder del Consumidor">
            <a:extLst>
              <a:ext uri="{FF2B5EF4-FFF2-40B4-BE49-F238E27FC236}">
                <a16:creationId xmlns:a16="http://schemas.microsoft.com/office/drawing/2014/main" id="{B90DD495-F3CA-3EE2-9568-9A23264A7D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3803" y="1030017"/>
            <a:ext cx="2285158" cy="1804569"/>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959C6564-DCF0-22FB-422D-3DFC1DD2AC81}"/>
              </a:ext>
            </a:extLst>
          </p:cNvPr>
          <p:cNvPicPr>
            <a:picLocks noChangeAspect="1"/>
          </p:cNvPicPr>
          <p:nvPr/>
        </p:nvPicPr>
        <p:blipFill rotWithShape="1">
          <a:blip r:embed="rId9"/>
          <a:srcRect l="-1" t="30145" r="35188" b="15555"/>
          <a:stretch/>
        </p:blipFill>
        <p:spPr>
          <a:xfrm>
            <a:off x="2178162" y="4509789"/>
            <a:ext cx="1211282" cy="1568781"/>
          </a:xfrm>
          <a:prstGeom prst="rect">
            <a:avLst/>
          </a:prstGeom>
          <a:ln>
            <a:noFill/>
          </a:ln>
          <a:effectLst>
            <a:outerShdw blurRad="292100" dist="139700" dir="2700000" algn="tl" rotWithShape="0">
              <a:srgbClr val="333333">
                <a:alpha val="65000"/>
              </a:srgbClr>
            </a:outerShdw>
          </a:effectLst>
        </p:spPr>
      </p:pic>
      <p:pic>
        <p:nvPicPr>
          <p:cNvPr id="18" name="Imagen 17">
            <a:extLst>
              <a:ext uri="{FF2B5EF4-FFF2-40B4-BE49-F238E27FC236}">
                <a16:creationId xmlns:a16="http://schemas.microsoft.com/office/drawing/2014/main" id="{C7BAFE89-4D37-A331-113A-57F9E0B9ACD1}"/>
              </a:ext>
            </a:extLst>
          </p:cNvPr>
          <p:cNvPicPr>
            <a:picLocks noChangeAspect="1"/>
          </p:cNvPicPr>
          <p:nvPr/>
        </p:nvPicPr>
        <p:blipFill>
          <a:blip r:embed="rId10"/>
          <a:stretch>
            <a:fillRect/>
          </a:stretch>
        </p:blipFill>
        <p:spPr>
          <a:xfrm>
            <a:off x="3389319" y="4500936"/>
            <a:ext cx="1673855" cy="1568781"/>
          </a:xfrm>
          <a:prstGeom prst="rect">
            <a:avLst/>
          </a:prstGeom>
        </p:spPr>
      </p:pic>
    </p:spTree>
    <p:extLst>
      <p:ext uri="{BB962C8B-B14F-4D97-AF65-F5344CB8AC3E}">
        <p14:creationId xmlns:p14="http://schemas.microsoft.com/office/powerpoint/2010/main" val="95086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6</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CCDB188D-D5A8-8755-4E3C-40BE26FDED02}"/>
              </a:ext>
            </a:extLst>
          </p:cNvPr>
          <p:cNvSpPr txBox="1"/>
          <p:nvPr/>
        </p:nvSpPr>
        <p:spPr>
          <a:xfrm>
            <a:off x="114300" y="48170"/>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3.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C33DC58A-FD14-92D0-BBCE-7994BBF1B872}"/>
              </a:ext>
            </a:extLst>
          </p:cNvPr>
          <p:cNvSpPr txBox="1"/>
          <p:nvPr/>
        </p:nvSpPr>
        <p:spPr>
          <a:xfrm>
            <a:off x="114300" y="580991"/>
            <a:ext cx="1092641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3.2. Metodología</a:t>
            </a:r>
          </a:p>
        </p:txBody>
      </p:sp>
      <p:sp>
        <p:nvSpPr>
          <p:cNvPr id="7" name="CuadroTexto 6">
            <a:extLst>
              <a:ext uri="{FF2B5EF4-FFF2-40B4-BE49-F238E27FC236}">
                <a16:creationId xmlns:a16="http://schemas.microsoft.com/office/drawing/2014/main" id="{9F813740-B4A8-8490-BFE5-A5A8C5EF21C7}"/>
              </a:ext>
            </a:extLst>
          </p:cNvPr>
          <p:cNvSpPr txBox="1"/>
          <p:nvPr/>
        </p:nvSpPr>
        <p:spPr>
          <a:xfrm>
            <a:off x="114300" y="1348271"/>
            <a:ext cx="2743200" cy="369332"/>
          </a:xfrm>
          <a:prstGeom prst="rect">
            <a:avLst/>
          </a:prstGeom>
          <a:solidFill>
            <a:schemeClr val="accent5">
              <a:lumMod val="20000"/>
              <a:lumOff val="80000"/>
            </a:schemeClr>
          </a:solidFill>
        </p:spPr>
        <p:txBody>
          <a:bodyPr wrap="square">
            <a:spAutoFit/>
          </a:bodyPr>
          <a:lstStyle/>
          <a:p>
            <a:r>
              <a:rPr lang="es-PE" b="1" dirty="0">
                <a:latin typeface="Times New Roman" panose="02020603050405020304" pitchFamily="18" charset="0"/>
                <a:cs typeface="Times New Roman" panose="02020603050405020304" pitchFamily="18" charset="0"/>
              </a:rPr>
              <a:t>Diseño experimental</a:t>
            </a:r>
          </a:p>
        </p:txBody>
      </p:sp>
      <p:sp>
        <p:nvSpPr>
          <p:cNvPr id="16" name="CuadroTexto 15">
            <a:extLst>
              <a:ext uri="{FF2B5EF4-FFF2-40B4-BE49-F238E27FC236}">
                <a16:creationId xmlns:a16="http://schemas.microsoft.com/office/drawing/2014/main" id="{EB48D63A-6255-0801-A958-3E4271F7F443}"/>
              </a:ext>
            </a:extLst>
          </p:cNvPr>
          <p:cNvSpPr txBox="1"/>
          <p:nvPr/>
        </p:nvSpPr>
        <p:spPr>
          <a:xfrm>
            <a:off x="44339" y="2035649"/>
            <a:ext cx="3846068" cy="3782061"/>
          </a:xfrm>
          <a:prstGeom prst="rect">
            <a:avLst/>
          </a:prstGeom>
          <a:noFill/>
        </p:spPr>
        <p:txBody>
          <a:bodyPr wrap="square">
            <a:spAutoFit/>
          </a:bodyPr>
          <a:lstStyle/>
          <a:p>
            <a:pPr algn="just">
              <a:lnSpc>
                <a:spcPct val="150000"/>
              </a:lnSpc>
            </a:pPr>
            <a:r>
              <a:rPr lang="es-ES" dirty="0">
                <a:latin typeface="Times New Roman" panose="02020603050405020304" pitchFamily="18" charset="0"/>
                <a:cs typeface="Times New Roman" panose="02020603050405020304" pitchFamily="18" charset="0"/>
              </a:rPr>
              <a:t>Para este experimento se realizará un diseño </a:t>
            </a:r>
            <a:r>
              <a:rPr lang="es-MX" dirty="0">
                <a:latin typeface="Times New Roman" panose="02020603050405020304" pitchFamily="18" charset="0"/>
                <a:cs typeface="Times New Roman" panose="02020603050405020304" pitchFamily="18" charset="0"/>
              </a:rPr>
              <a:t>DBCA factorial (Diseño en Bloques Completos al Azar con arreglo factorial)</a:t>
            </a:r>
          </a:p>
          <a:p>
            <a:pPr algn="just">
              <a:lnSpc>
                <a:spcPct val="150000"/>
              </a:lnSpc>
            </a:pPr>
            <a:endParaRPr lang="es-ES" dirty="0">
              <a:latin typeface="Times New Roman" panose="02020603050405020304" pitchFamily="18" charset="0"/>
              <a:cs typeface="Times New Roman" panose="02020603050405020304" pitchFamily="18" charset="0"/>
            </a:endParaRPr>
          </a:p>
          <a:p>
            <a:pPr algn="just">
              <a:lnSpc>
                <a:spcPct val="150000"/>
              </a:lnSpc>
            </a:pPr>
            <a:r>
              <a:rPr lang="es-ES" b="1" dirty="0">
                <a:latin typeface="Times New Roman" panose="02020603050405020304" pitchFamily="18" charset="0"/>
                <a:cs typeface="Times New Roman" panose="02020603050405020304" pitchFamily="18" charset="0"/>
              </a:rPr>
              <a:t>Tratamientos: </a:t>
            </a:r>
            <a:r>
              <a:rPr lang="es-ES" dirty="0">
                <a:latin typeface="Times New Roman" panose="02020603050405020304" pitchFamily="18" charset="0"/>
                <a:cs typeface="Times New Roman" panose="02020603050405020304" pitchFamily="18" charset="0"/>
              </a:rPr>
              <a:t>8</a:t>
            </a:r>
          </a:p>
          <a:p>
            <a:pPr algn="just">
              <a:lnSpc>
                <a:spcPct val="150000"/>
              </a:lnSpc>
            </a:pPr>
            <a:r>
              <a:rPr lang="es-ES" b="1" dirty="0">
                <a:latin typeface="Times New Roman" panose="02020603050405020304" pitchFamily="18" charset="0"/>
                <a:cs typeface="Times New Roman" panose="02020603050405020304" pitchFamily="18" charset="0"/>
              </a:rPr>
              <a:t>Bloques (repeticiones): </a:t>
            </a:r>
            <a:r>
              <a:rPr lang="es-ES" dirty="0">
                <a:latin typeface="Times New Roman" panose="02020603050405020304" pitchFamily="18" charset="0"/>
                <a:cs typeface="Times New Roman" panose="02020603050405020304" pitchFamily="18" charset="0"/>
              </a:rPr>
              <a:t>3</a:t>
            </a:r>
          </a:p>
          <a:p>
            <a:pPr algn="just">
              <a:lnSpc>
                <a:spcPct val="150000"/>
              </a:lnSpc>
            </a:pPr>
            <a:r>
              <a:rPr lang="es-ES" b="1" dirty="0">
                <a:latin typeface="Times New Roman" panose="02020603050405020304" pitchFamily="18" charset="0"/>
                <a:cs typeface="Times New Roman" panose="02020603050405020304" pitchFamily="18" charset="0"/>
              </a:rPr>
              <a:t>Total de unidades experimentales: </a:t>
            </a:r>
            <a:r>
              <a:rPr lang="es-ES" dirty="0">
                <a:latin typeface="Times New Roman" panose="02020603050405020304" pitchFamily="18" charset="0"/>
                <a:cs typeface="Times New Roman" panose="02020603050405020304" pitchFamily="18" charset="0"/>
              </a:rPr>
              <a:t>24</a:t>
            </a:r>
          </a:p>
          <a:p>
            <a:pPr algn="just">
              <a:lnSpc>
                <a:spcPct val="150000"/>
              </a:lnSpc>
            </a:pPr>
            <a:endParaRPr lang="es-ES" dirty="0">
              <a:latin typeface="Times New Roman" panose="02020603050405020304" pitchFamily="18" charset="0"/>
              <a:cs typeface="Times New Roman" panose="02020603050405020304" pitchFamily="18" charset="0"/>
            </a:endParaRPr>
          </a:p>
        </p:txBody>
      </p:sp>
      <p:graphicFrame>
        <p:nvGraphicFramePr>
          <p:cNvPr id="21" name="Tabla 20">
            <a:extLst>
              <a:ext uri="{FF2B5EF4-FFF2-40B4-BE49-F238E27FC236}">
                <a16:creationId xmlns:a16="http://schemas.microsoft.com/office/drawing/2014/main" id="{E3E16372-B7C5-4CCF-966B-42B42D261182}"/>
              </a:ext>
            </a:extLst>
          </p:cNvPr>
          <p:cNvGraphicFramePr>
            <a:graphicFrameLocks noGrp="1"/>
          </p:cNvGraphicFramePr>
          <p:nvPr>
            <p:extLst>
              <p:ext uri="{D42A27DB-BD31-4B8C-83A1-F6EECF244321}">
                <p14:modId xmlns:p14="http://schemas.microsoft.com/office/powerpoint/2010/main" val="3703638971"/>
              </p:ext>
            </p:extLst>
          </p:nvPr>
        </p:nvGraphicFramePr>
        <p:xfrm>
          <a:off x="4431968" y="1485287"/>
          <a:ext cx="6083108" cy="2892580"/>
        </p:xfrm>
        <a:graphic>
          <a:graphicData uri="http://schemas.openxmlformats.org/drawingml/2006/table">
            <a:tbl>
              <a:tblPr>
                <a:tableStyleId>{775DCB02-9BB8-47FD-8907-85C794F793BA}</a:tableStyleId>
              </a:tblPr>
              <a:tblGrid>
                <a:gridCol w="1831489">
                  <a:extLst>
                    <a:ext uri="{9D8B030D-6E8A-4147-A177-3AD203B41FA5}">
                      <a16:colId xmlns:a16="http://schemas.microsoft.com/office/drawing/2014/main" val="2417596210"/>
                    </a:ext>
                  </a:extLst>
                </a:gridCol>
                <a:gridCol w="2697540">
                  <a:extLst>
                    <a:ext uri="{9D8B030D-6E8A-4147-A177-3AD203B41FA5}">
                      <a16:colId xmlns:a16="http://schemas.microsoft.com/office/drawing/2014/main" val="2951922258"/>
                    </a:ext>
                  </a:extLst>
                </a:gridCol>
                <a:gridCol w="1554079">
                  <a:extLst>
                    <a:ext uri="{9D8B030D-6E8A-4147-A177-3AD203B41FA5}">
                      <a16:colId xmlns:a16="http://schemas.microsoft.com/office/drawing/2014/main" val="3346098343"/>
                    </a:ext>
                  </a:extLst>
                </a:gridCol>
              </a:tblGrid>
              <a:tr h="570724">
                <a:tc>
                  <a:txBody>
                    <a:bodyPr/>
                    <a:lstStyle/>
                    <a:p>
                      <a:pPr algn="ctr" fontAlgn="t"/>
                      <a:r>
                        <a:rPr lang="es-PE" sz="1800" b="1" i="0" u="none" strike="noStrike" dirty="0">
                          <a:solidFill>
                            <a:srgbClr val="000000"/>
                          </a:solidFill>
                          <a:effectLst/>
                          <a:latin typeface="Times New Roman" panose="02020603050405020304" pitchFamily="18" charset="0"/>
                          <a:cs typeface="Times New Roman" panose="02020603050405020304" pitchFamily="18" charset="0"/>
                        </a:rPr>
                        <a:t>Tratamientos</a:t>
                      </a:r>
                    </a:p>
                  </a:txBody>
                  <a:tcPr marL="9525" marR="9525" marT="9525" marB="0"/>
                </a:tc>
                <a:tc>
                  <a:txBody>
                    <a:bodyPr/>
                    <a:lstStyle/>
                    <a:p>
                      <a:pPr algn="ctr" fontAlgn="t"/>
                      <a:r>
                        <a:rPr lang="pt-BR" sz="1800" b="1" u="none" strike="noStrike" dirty="0" err="1">
                          <a:effectLst/>
                          <a:latin typeface="Times New Roman" panose="02020603050405020304" pitchFamily="18" charset="0"/>
                          <a:cs typeface="Times New Roman" panose="02020603050405020304" pitchFamily="18" charset="0"/>
                        </a:rPr>
                        <a:t>Dosis</a:t>
                      </a:r>
                      <a:r>
                        <a:rPr lang="pt-BR" sz="1800" b="1" u="none" strike="noStrike" dirty="0">
                          <a:effectLst/>
                          <a:latin typeface="Times New Roman" panose="02020603050405020304" pitchFamily="18" charset="0"/>
                          <a:cs typeface="Times New Roman" panose="02020603050405020304" pitchFamily="18" charset="0"/>
                        </a:rPr>
                        <a:t> de Canela (g/100 ml)</a:t>
                      </a:r>
                      <a:endParaRPr lang="pt-BR"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tc>
                <a:tc>
                  <a:txBody>
                    <a:bodyPr/>
                    <a:lstStyle/>
                    <a:p>
                      <a:pPr algn="ctr" fontAlgn="t"/>
                      <a:r>
                        <a:rPr lang="es-PE" sz="1800" b="1" u="none" strike="noStrike" dirty="0">
                          <a:effectLst/>
                          <a:latin typeface="Times New Roman" panose="02020603050405020304" pitchFamily="18" charset="0"/>
                          <a:cs typeface="Times New Roman" panose="02020603050405020304" pitchFamily="18" charset="0"/>
                        </a:rPr>
                        <a:t>Variedad</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tc>
                <a:extLst>
                  <a:ext uri="{0D108BD9-81ED-4DB2-BD59-A6C34878D82A}">
                    <a16:rowId xmlns:a16="http://schemas.microsoft.com/office/drawing/2014/main" val="3923453311"/>
                  </a:ext>
                </a:extLst>
              </a:tr>
              <a:tr h="290232">
                <a:tc>
                  <a:txBody>
                    <a:bodyPr/>
                    <a:lstStyle/>
                    <a:p>
                      <a:pPr algn="ctr" fontAlgn="b"/>
                      <a:r>
                        <a:rPr lang="es-PE" sz="1800" u="none" strike="noStrike">
                          <a:effectLst/>
                          <a:latin typeface="Times New Roman" panose="02020603050405020304" pitchFamily="18" charset="0"/>
                          <a:cs typeface="Times New Roman" panose="02020603050405020304" pitchFamily="18" charset="0"/>
                        </a:rPr>
                        <a:t>T1</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a:effectLst/>
                          <a:latin typeface="Times New Roman" panose="02020603050405020304" pitchFamily="18" charset="0"/>
                          <a:cs typeface="Times New Roman" panose="02020603050405020304" pitchFamily="18" charset="0"/>
                        </a:rPr>
                        <a:t>Agua (Control)</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a:effectLst/>
                          <a:latin typeface="Times New Roman" panose="02020603050405020304" pitchFamily="18" charset="0"/>
                          <a:cs typeface="Times New Roman" panose="02020603050405020304" pitchFamily="18" charset="0"/>
                        </a:rPr>
                        <a:t>Criolla</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379807623"/>
                  </a:ext>
                </a:extLst>
              </a:tr>
              <a:tr h="290232">
                <a:tc>
                  <a:txBody>
                    <a:bodyPr/>
                    <a:lstStyle/>
                    <a:p>
                      <a:pPr algn="ctr" fontAlgn="b"/>
                      <a:r>
                        <a:rPr lang="es-PE" sz="1800" u="none" strike="noStrike">
                          <a:effectLst/>
                          <a:latin typeface="Times New Roman" panose="02020603050405020304" pitchFamily="18" charset="0"/>
                          <a:cs typeface="Times New Roman" panose="02020603050405020304" pitchFamily="18" charset="0"/>
                        </a:rPr>
                        <a:t>T2</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a:effectLst/>
                          <a:latin typeface="Times New Roman" panose="02020603050405020304" pitchFamily="18" charset="0"/>
                          <a:cs typeface="Times New Roman" panose="02020603050405020304" pitchFamily="18" charset="0"/>
                        </a:rPr>
                        <a:t>Agua (Control)</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a:effectLst/>
                          <a:latin typeface="Times New Roman" panose="02020603050405020304" pitchFamily="18" charset="0"/>
                          <a:cs typeface="Times New Roman" panose="02020603050405020304" pitchFamily="18" charset="0"/>
                        </a:rPr>
                        <a:t>Morada</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670619201"/>
                  </a:ext>
                </a:extLst>
              </a:tr>
              <a:tr h="290232">
                <a:tc>
                  <a:txBody>
                    <a:bodyPr/>
                    <a:lstStyle/>
                    <a:p>
                      <a:pPr algn="ctr" fontAlgn="b"/>
                      <a:r>
                        <a:rPr lang="es-PE" sz="1800" u="none" strike="noStrike">
                          <a:effectLst/>
                          <a:latin typeface="Times New Roman" panose="02020603050405020304" pitchFamily="18" charset="0"/>
                          <a:cs typeface="Times New Roman" panose="02020603050405020304" pitchFamily="18" charset="0"/>
                        </a:rPr>
                        <a:t>T3</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a:effectLst/>
                          <a:latin typeface="Times New Roman" panose="02020603050405020304" pitchFamily="18" charset="0"/>
                          <a:cs typeface="Times New Roman" panose="02020603050405020304" pitchFamily="18" charset="0"/>
                        </a:rPr>
                        <a:t>5 g</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a:effectLst/>
                          <a:latin typeface="Times New Roman" panose="02020603050405020304" pitchFamily="18" charset="0"/>
                          <a:cs typeface="Times New Roman" panose="02020603050405020304" pitchFamily="18" charset="0"/>
                        </a:rPr>
                        <a:t>Criolla</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809788090"/>
                  </a:ext>
                </a:extLst>
              </a:tr>
              <a:tr h="290232">
                <a:tc>
                  <a:txBody>
                    <a:bodyPr/>
                    <a:lstStyle/>
                    <a:p>
                      <a:pPr algn="ctr" fontAlgn="b"/>
                      <a:r>
                        <a:rPr lang="es-PE" sz="1800" u="none" strike="noStrike">
                          <a:effectLst/>
                          <a:latin typeface="Times New Roman" panose="02020603050405020304" pitchFamily="18" charset="0"/>
                          <a:cs typeface="Times New Roman" panose="02020603050405020304" pitchFamily="18" charset="0"/>
                        </a:rPr>
                        <a:t>T4</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dirty="0">
                          <a:effectLst/>
                          <a:latin typeface="Times New Roman" panose="02020603050405020304" pitchFamily="18" charset="0"/>
                          <a:cs typeface="Times New Roman" panose="02020603050405020304" pitchFamily="18" charset="0"/>
                        </a:rPr>
                        <a:t>10 g</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a:effectLst/>
                          <a:latin typeface="Times New Roman" panose="02020603050405020304" pitchFamily="18" charset="0"/>
                          <a:cs typeface="Times New Roman" panose="02020603050405020304" pitchFamily="18" charset="0"/>
                        </a:rPr>
                        <a:t>Criolla</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691761114"/>
                  </a:ext>
                </a:extLst>
              </a:tr>
              <a:tr h="290232">
                <a:tc>
                  <a:txBody>
                    <a:bodyPr/>
                    <a:lstStyle/>
                    <a:p>
                      <a:pPr algn="ctr" fontAlgn="b"/>
                      <a:r>
                        <a:rPr lang="es-PE" sz="1800" u="none" strike="noStrike">
                          <a:effectLst/>
                          <a:latin typeface="Times New Roman" panose="02020603050405020304" pitchFamily="18" charset="0"/>
                          <a:cs typeface="Times New Roman" panose="02020603050405020304" pitchFamily="18" charset="0"/>
                        </a:rPr>
                        <a:t>T5</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dirty="0">
                          <a:effectLst/>
                          <a:latin typeface="Times New Roman" panose="02020603050405020304" pitchFamily="18" charset="0"/>
                          <a:cs typeface="Times New Roman" panose="02020603050405020304" pitchFamily="18" charset="0"/>
                        </a:rPr>
                        <a:t>15 g</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a:effectLst/>
                          <a:latin typeface="Times New Roman" panose="02020603050405020304" pitchFamily="18" charset="0"/>
                          <a:cs typeface="Times New Roman" panose="02020603050405020304" pitchFamily="18" charset="0"/>
                        </a:rPr>
                        <a:t>Criolla</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162718919"/>
                  </a:ext>
                </a:extLst>
              </a:tr>
              <a:tr h="290232">
                <a:tc>
                  <a:txBody>
                    <a:bodyPr/>
                    <a:lstStyle/>
                    <a:p>
                      <a:pPr algn="ctr" fontAlgn="b"/>
                      <a:r>
                        <a:rPr lang="es-PE" sz="1800" u="none" strike="noStrike">
                          <a:effectLst/>
                          <a:latin typeface="Times New Roman" panose="02020603050405020304" pitchFamily="18" charset="0"/>
                          <a:cs typeface="Times New Roman" panose="02020603050405020304" pitchFamily="18" charset="0"/>
                        </a:rPr>
                        <a:t>T6</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dirty="0">
                          <a:effectLst/>
                          <a:latin typeface="Times New Roman" panose="02020603050405020304" pitchFamily="18" charset="0"/>
                          <a:cs typeface="Times New Roman" panose="02020603050405020304" pitchFamily="18" charset="0"/>
                        </a:rPr>
                        <a:t>5 g</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dirty="0">
                          <a:effectLst/>
                          <a:latin typeface="Times New Roman" panose="02020603050405020304" pitchFamily="18" charset="0"/>
                          <a:cs typeface="Times New Roman" panose="02020603050405020304" pitchFamily="18" charset="0"/>
                        </a:rPr>
                        <a:t>Morada</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640685311"/>
                  </a:ext>
                </a:extLst>
              </a:tr>
              <a:tr h="290232">
                <a:tc>
                  <a:txBody>
                    <a:bodyPr/>
                    <a:lstStyle/>
                    <a:p>
                      <a:pPr algn="ctr" fontAlgn="b"/>
                      <a:r>
                        <a:rPr lang="es-PE" sz="1800" u="none" strike="noStrike">
                          <a:effectLst/>
                          <a:latin typeface="Times New Roman" panose="02020603050405020304" pitchFamily="18" charset="0"/>
                          <a:cs typeface="Times New Roman" panose="02020603050405020304" pitchFamily="18" charset="0"/>
                        </a:rPr>
                        <a:t>T7</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dirty="0">
                          <a:effectLst/>
                          <a:latin typeface="Times New Roman" panose="02020603050405020304" pitchFamily="18" charset="0"/>
                          <a:cs typeface="Times New Roman" panose="02020603050405020304" pitchFamily="18" charset="0"/>
                        </a:rPr>
                        <a:t>10 g</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dirty="0">
                          <a:effectLst/>
                          <a:latin typeface="Times New Roman" panose="02020603050405020304" pitchFamily="18" charset="0"/>
                          <a:cs typeface="Times New Roman" panose="02020603050405020304" pitchFamily="18" charset="0"/>
                        </a:rPr>
                        <a:t>Morada</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625970733"/>
                  </a:ext>
                </a:extLst>
              </a:tr>
              <a:tr h="290232">
                <a:tc>
                  <a:txBody>
                    <a:bodyPr/>
                    <a:lstStyle/>
                    <a:p>
                      <a:pPr algn="ctr" fontAlgn="b"/>
                      <a:r>
                        <a:rPr lang="es-PE" sz="1800" u="none" strike="noStrike">
                          <a:effectLst/>
                          <a:latin typeface="Times New Roman" panose="02020603050405020304" pitchFamily="18" charset="0"/>
                          <a:cs typeface="Times New Roman" panose="02020603050405020304" pitchFamily="18" charset="0"/>
                        </a:rPr>
                        <a:t>T8</a:t>
                      </a:r>
                      <a:endParaRPr lang="es-PE"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dirty="0">
                          <a:effectLst/>
                          <a:latin typeface="Times New Roman" panose="02020603050405020304" pitchFamily="18" charset="0"/>
                          <a:cs typeface="Times New Roman" panose="02020603050405020304" pitchFamily="18" charset="0"/>
                        </a:rPr>
                        <a:t>15 g</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s-PE" sz="1800" u="none" strike="noStrike" dirty="0">
                          <a:effectLst/>
                          <a:latin typeface="Times New Roman" panose="02020603050405020304" pitchFamily="18" charset="0"/>
                          <a:cs typeface="Times New Roman" panose="02020603050405020304" pitchFamily="18" charset="0"/>
                        </a:rPr>
                        <a:t>Morada</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86033850"/>
                  </a:ext>
                </a:extLst>
              </a:tr>
            </a:tbl>
          </a:graphicData>
        </a:graphic>
      </p:graphicFrame>
      <p:grpSp>
        <p:nvGrpSpPr>
          <p:cNvPr id="22" name="Grupo 21">
            <a:extLst>
              <a:ext uri="{FF2B5EF4-FFF2-40B4-BE49-F238E27FC236}">
                <a16:creationId xmlns:a16="http://schemas.microsoft.com/office/drawing/2014/main" id="{6AAD8560-C4EB-4308-933E-E3D598EB1FB9}"/>
              </a:ext>
            </a:extLst>
          </p:cNvPr>
          <p:cNvGrpSpPr/>
          <p:nvPr/>
        </p:nvGrpSpPr>
        <p:grpSpPr>
          <a:xfrm>
            <a:off x="4730933" y="5079829"/>
            <a:ext cx="5485175" cy="1259990"/>
            <a:chOff x="5496825" y="2103287"/>
            <a:chExt cx="5485175" cy="1259990"/>
          </a:xfrm>
        </p:grpSpPr>
        <p:sp>
          <p:nvSpPr>
            <p:cNvPr id="23" name="CuadroTexto 22">
              <a:extLst>
                <a:ext uri="{FF2B5EF4-FFF2-40B4-BE49-F238E27FC236}">
                  <a16:creationId xmlns:a16="http://schemas.microsoft.com/office/drawing/2014/main" id="{DB4EB24F-313E-438C-9242-3D0A5FA4807D}"/>
                </a:ext>
              </a:extLst>
            </p:cNvPr>
            <p:cNvSpPr txBox="1"/>
            <p:nvPr/>
          </p:nvSpPr>
          <p:spPr>
            <a:xfrm>
              <a:off x="5496826" y="2103287"/>
              <a:ext cx="596503" cy="370404"/>
            </a:xfrm>
            <a:prstGeom prst="rect">
              <a:avLst/>
            </a:prstGeom>
            <a:solidFill>
              <a:schemeClr val="accent6">
                <a:lumMod val="20000"/>
                <a:lumOff val="8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T6</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31145CFD-9E36-4005-9038-B31994628561}"/>
                </a:ext>
              </a:extLst>
            </p:cNvPr>
            <p:cNvSpPr txBox="1"/>
            <p:nvPr/>
          </p:nvSpPr>
          <p:spPr>
            <a:xfrm>
              <a:off x="6093329" y="2103287"/>
              <a:ext cx="596503" cy="370404"/>
            </a:xfrm>
            <a:prstGeom prst="rect">
              <a:avLst/>
            </a:prstGeom>
            <a:solidFill>
              <a:schemeClr val="accent6">
                <a:lumMod val="60000"/>
                <a:lumOff val="4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T3</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25" name="CuadroTexto 24">
              <a:extLst>
                <a:ext uri="{FF2B5EF4-FFF2-40B4-BE49-F238E27FC236}">
                  <a16:creationId xmlns:a16="http://schemas.microsoft.com/office/drawing/2014/main" id="{7A961A00-B77B-45E2-B8F8-AC68B21F56D6}"/>
                </a:ext>
              </a:extLst>
            </p:cNvPr>
            <p:cNvSpPr txBox="1"/>
            <p:nvPr/>
          </p:nvSpPr>
          <p:spPr>
            <a:xfrm>
              <a:off x="6689832" y="2103287"/>
              <a:ext cx="596503" cy="370404"/>
            </a:xfrm>
            <a:prstGeom prst="rect">
              <a:avLst/>
            </a:prstGeom>
            <a:solidFill>
              <a:schemeClr val="accent5">
                <a:lumMod val="60000"/>
                <a:lumOff val="4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T1</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26" name="CuadroTexto 25">
              <a:extLst>
                <a:ext uri="{FF2B5EF4-FFF2-40B4-BE49-F238E27FC236}">
                  <a16:creationId xmlns:a16="http://schemas.microsoft.com/office/drawing/2014/main" id="{D7DDBE17-BB8B-45AE-A1E9-C7C503D7DFE3}"/>
                </a:ext>
              </a:extLst>
            </p:cNvPr>
            <p:cNvSpPr txBox="1"/>
            <p:nvPr/>
          </p:nvSpPr>
          <p:spPr>
            <a:xfrm>
              <a:off x="7286335" y="2103287"/>
              <a:ext cx="596503" cy="370404"/>
            </a:xfrm>
            <a:prstGeom prst="rect">
              <a:avLst/>
            </a:prstGeom>
            <a:solidFill>
              <a:schemeClr val="bg2">
                <a:lumMod val="75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T7</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27" name="CuadroTexto 26">
              <a:extLst>
                <a:ext uri="{FF2B5EF4-FFF2-40B4-BE49-F238E27FC236}">
                  <a16:creationId xmlns:a16="http://schemas.microsoft.com/office/drawing/2014/main" id="{F5034777-6986-4E57-A491-0B84702218D4}"/>
                </a:ext>
              </a:extLst>
            </p:cNvPr>
            <p:cNvSpPr txBox="1"/>
            <p:nvPr/>
          </p:nvSpPr>
          <p:spPr>
            <a:xfrm>
              <a:off x="7878976" y="2103287"/>
              <a:ext cx="596503" cy="370404"/>
            </a:xfrm>
            <a:prstGeom prst="rect">
              <a:avLst/>
            </a:prstGeom>
            <a:solidFill>
              <a:schemeClr val="accent4">
                <a:lumMod val="75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T2</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28" name="CuadroTexto 27">
              <a:extLst>
                <a:ext uri="{FF2B5EF4-FFF2-40B4-BE49-F238E27FC236}">
                  <a16:creationId xmlns:a16="http://schemas.microsoft.com/office/drawing/2014/main" id="{B6E7BA05-669F-4ED2-8721-0A746731E4F4}"/>
                </a:ext>
              </a:extLst>
            </p:cNvPr>
            <p:cNvSpPr txBox="1"/>
            <p:nvPr/>
          </p:nvSpPr>
          <p:spPr>
            <a:xfrm>
              <a:off x="8478470" y="2103287"/>
              <a:ext cx="596503" cy="370404"/>
            </a:xfrm>
            <a:prstGeom prst="rect">
              <a:avLst/>
            </a:prstGeom>
            <a:solidFill>
              <a:schemeClr val="bg1">
                <a:lumMod val="95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T8</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29" name="CuadroTexto 28">
              <a:extLst>
                <a:ext uri="{FF2B5EF4-FFF2-40B4-BE49-F238E27FC236}">
                  <a16:creationId xmlns:a16="http://schemas.microsoft.com/office/drawing/2014/main" id="{87A0AC8E-36BE-422E-BEB3-BBF9A90F8D46}"/>
                </a:ext>
              </a:extLst>
            </p:cNvPr>
            <p:cNvSpPr txBox="1"/>
            <p:nvPr/>
          </p:nvSpPr>
          <p:spPr>
            <a:xfrm>
              <a:off x="9074973" y="2103287"/>
              <a:ext cx="596503" cy="370404"/>
            </a:xfrm>
            <a:prstGeom prst="rect">
              <a:avLst/>
            </a:prstGeom>
            <a:solidFill>
              <a:schemeClr val="bg2">
                <a:lumMod val="5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T4</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CuadroTexto 29">
              <a:extLst>
                <a:ext uri="{FF2B5EF4-FFF2-40B4-BE49-F238E27FC236}">
                  <a16:creationId xmlns:a16="http://schemas.microsoft.com/office/drawing/2014/main" id="{4C151044-F349-4041-84F1-82BF87B01E9D}"/>
                </a:ext>
              </a:extLst>
            </p:cNvPr>
            <p:cNvSpPr txBox="1"/>
            <p:nvPr/>
          </p:nvSpPr>
          <p:spPr>
            <a:xfrm>
              <a:off x="9670314" y="2103287"/>
              <a:ext cx="596503" cy="370404"/>
            </a:xfrm>
            <a:prstGeom prst="rect">
              <a:avLst/>
            </a:prstGeom>
            <a:solidFill>
              <a:schemeClr val="accent1">
                <a:lumMod val="60000"/>
                <a:lumOff val="4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T5</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grpSp>
          <p:nvGrpSpPr>
            <p:cNvPr id="31" name="Grupo 30">
              <a:extLst>
                <a:ext uri="{FF2B5EF4-FFF2-40B4-BE49-F238E27FC236}">
                  <a16:creationId xmlns:a16="http://schemas.microsoft.com/office/drawing/2014/main" id="{2429C5B0-BD32-4FC3-BFCF-9216C1F73A8C}"/>
                </a:ext>
              </a:extLst>
            </p:cNvPr>
            <p:cNvGrpSpPr/>
            <p:nvPr/>
          </p:nvGrpSpPr>
          <p:grpSpPr>
            <a:xfrm>
              <a:off x="5496826" y="2543903"/>
              <a:ext cx="4773570" cy="379979"/>
              <a:chOff x="5649225" y="2697012"/>
              <a:chExt cx="4773570" cy="379979"/>
            </a:xfrm>
          </p:grpSpPr>
          <p:sp>
            <p:nvSpPr>
              <p:cNvPr id="44" name="CuadroTexto 43">
                <a:extLst>
                  <a:ext uri="{FF2B5EF4-FFF2-40B4-BE49-F238E27FC236}">
                    <a16:creationId xmlns:a16="http://schemas.microsoft.com/office/drawing/2014/main" id="{F2198D95-9775-477F-9D84-FC7B5B4F792D}"/>
                  </a:ext>
                </a:extLst>
              </p:cNvPr>
              <p:cNvSpPr txBox="1"/>
              <p:nvPr/>
            </p:nvSpPr>
            <p:spPr>
              <a:xfrm>
                <a:off x="8015237" y="2697012"/>
                <a:ext cx="672014" cy="370404"/>
              </a:xfrm>
              <a:prstGeom prst="rect">
                <a:avLst/>
              </a:prstGeom>
              <a:solidFill>
                <a:schemeClr val="accent6">
                  <a:lumMod val="20000"/>
                  <a:lumOff val="8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T6</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5" name="CuadroTexto 44">
                <a:extLst>
                  <a:ext uri="{FF2B5EF4-FFF2-40B4-BE49-F238E27FC236}">
                    <a16:creationId xmlns:a16="http://schemas.microsoft.com/office/drawing/2014/main" id="{DC840632-01ED-4587-B66A-0AA3D75EF883}"/>
                  </a:ext>
                </a:extLst>
              </p:cNvPr>
              <p:cNvSpPr txBox="1"/>
              <p:nvPr/>
            </p:nvSpPr>
            <p:spPr>
              <a:xfrm>
                <a:off x="9234225" y="2697012"/>
                <a:ext cx="596503" cy="370404"/>
              </a:xfrm>
              <a:prstGeom prst="rect">
                <a:avLst/>
              </a:prstGeom>
              <a:solidFill>
                <a:schemeClr val="accent6">
                  <a:lumMod val="60000"/>
                  <a:lumOff val="4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T3</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6" name="CuadroTexto 45">
                <a:extLst>
                  <a:ext uri="{FF2B5EF4-FFF2-40B4-BE49-F238E27FC236}">
                    <a16:creationId xmlns:a16="http://schemas.microsoft.com/office/drawing/2014/main" id="{4D9A0B23-D636-4FA7-86A5-561694920A42}"/>
                  </a:ext>
                </a:extLst>
              </p:cNvPr>
              <p:cNvSpPr txBox="1"/>
              <p:nvPr/>
            </p:nvSpPr>
            <p:spPr>
              <a:xfrm>
                <a:off x="8646798" y="2706587"/>
                <a:ext cx="596503" cy="370404"/>
              </a:xfrm>
              <a:prstGeom prst="rect">
                <a:avLst/>
              </a:prstGeom>
              <a:solidFill>
                <a:schemeClr val="accent5">
                  <a:lumMod val="60000"/>
                  <a:lumOff val="4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T1</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7" name="CuadroTexto 46">
                <a:extLst>
                  <a:ext uri="{FF2B5EF4-FFF2-40B4-BE49-F238E27FC236}">
                    <a16:creationId xmlns:a16="http://schemas.microsoft.com/office/drawing/2014/main" id="{E74BDDF2-52AC-489D-82EE-7489B3D6F1CA}"/>
                  </a:ext>
                </a:extLst>
              </p:cNvPr>
              <p:cNvSpPr txBox="1"/>
              <p:nvPr/>
            </p:nvSpPr>
            <p:spPr>
              <a:xfrm>
                <a:off x="9826292" y="2697012"/>
                <a:ext cx="596503" cy="370404"/>
              </a:xfrm>
              <a:prstGeom prst="rect">
                <a:avLst/>
              </a:prstGeom>
              <a:solidFill>
                <a:schemeClr val="bg2">
                  <a:lumMod val="75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T7</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8" name="CuadroTexto 47">
                <a:extLst>
                  <a:ext uri="{FF2B5EF4-FFF2-40B4-BE49-F238E27FC236}">
                    <a16:creationId xmlns:a16="http://schemas.microsoft.com/office/drawing/2014/main" id="{9AD14796-82AF-4DA3-AB6A-EB497C5444C4}"/>
                  </a:ext>
                </a:extLst>
              </p:cNvPr>
              <p:cNvSpPr txBox="1"/>
              <p:nvPr/>
            </p:nvSpPr>
            <p:spPr>
              <a:xfrm>
                <a:off x="5649225" y="2697012"/>
                <a:ext cx="596503" cy="370404"/>
              </a:xfrm>
              <a:prstGeom prst="rect">
                <a:avLst/>
              </a:prstGeom>
              <a:solidFill>
                <a:schemeClr val="accent4">
                  <a:lumMod val="75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T2</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9" name="CuadroTexto 48">
                <a:extLst>
                  <a:ext uri="{FF2B5EF4-FFF2-40B4-BE49-F238E27FC236}">
                    <a16:creationId xmlns:a16="http://schemas.microsoft.com/office/drawing/2014/main" id="{070195B9-9263-497B-8680-0C718B32A770}"/>
                  </a:ext>
                </a:extLst>
              </p:cNvPr>
              <p:cNvSpPr txBox="1"/>
              <p:nvPr/>
            </p:nvSpPr>
            <p:spPr>
              <a:xfrm>
                <a:off x="7418733" y="2698233"/>
                <a:ext cx="602992" cy="370404"/>
              </a:xfrm>
              <a:prstGeom prst="rect">
                <a:avLst/>
              </a:prstGeom>
              <a:solidFill>
                <a:schemeClr val="bg1">
                  <a:lumMod val="95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T8</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50" name="CuadroTexto 49">
                <a:extLst>
                  <a:ext uri="{FF2B5EF4-FFF2-40B4-BE49-F238E27FC236}">
                    <a16:creationId xmlns:a16="http://schemas.microsoft.com/office/drawing/2014/main" id="{A5AE38E9-0E37-4740-A538-4144AB1A7218}"/>
                  </a:ext>
                </a:extLst>
              </p:cNvPr>
              <p:cNvSpPr txBox="1"/>
              <p:nvPr/>
            </p:nvSpPr>
            <p:spPr>
              <a:xfrm>
                <a:off x="6245728" y="2697012"/>
                <a:ext cx="596503" cy="370404"/>
              </a:xfrm>
              <a:prstGeom prst="rect">
                <a:avLst/>
              </a:prstGeom>
              <a:solidFill>
                <a:schemeClr val="bg2">
                  <a:lumMod val="5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T4</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51" name="CuadroTexto 50">
                <a:extLst>
                  <a:ext uri="{FF2B5EF4-FFF2-40B4-BE49-F238E27FC236}">
                    <a16:creationId xmlns:a16="http://schemas.microsoft.com/office/drawing/2014/main" id="{5C0BA771-86A5-47CA-A998-43C61B64A1DB}"/>
                  </a:ext>
                </a:extLst>
              </p:cNvPr>
              <p:cNvSpPr txBox="1"/>
              <p:nvPr/>
            </p:nvSpPr>
            <p:spPr>
              <a:xfrm>
                <a:off x="6842231" y="2697012"/>
                <a:ext cx="596503" cy="370404"/>
              </a:xfrm>
              <a:prstGeom prst="rect">
                <a:avLst/>
              </a:prstGeom>
              <a:solidFill>
                <a:schemeClr val="accent1">
                  <a:lumMod val="60000"/>
                  <a:lumOff val="4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T5</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grpSp>
        <p:grpSp>
          <p:nvGrpSpPr>
            <p:cNvPr id="32" name="Grupo 31">
              <a:extLst>
                <a:ext uri="{FF2B5EF4-FFF2-40B4-BE49-F238E27FC236}">
                  <a16:creationId xmlns:a16="http://schemas.microsoft.com/office/drawing/2014/main" id="{674EDEC6-8401-45D5-BAD4-E3B0D9721220}"/>
                </a:ext>
              </a:extLst>
            </p:cNvPr>
            <p:cNvGrpSpPr/>
            <p:nvPr/>
          </p:nvGrpSpPr>
          <p:grpSpPr>
            <a:xfrm>
              <a:off x="5496825" y="2984519"/>
              <a:ext cx="4741140" cy="378758"/>
              <a:chOff x="5649224" y="2043790"/>
              <a:chExt cx="4741140" cy="378758"/>
            </a:xfrm>
          </p:grpSpPr>
          <p:sp>
            <p:nvSpPr>
              <p:cNvPr id="36" name="CuadroTexto 35">
                <a:extLst>
                  <a:ext uri="{FF2B5EF4-FFF2-40B4-BE49-F238E27FC236}">
                    <a16:creationId xmlns:a16="http://schemas.microsoft.com/office/drawing/2014/main" id="{895CC6FF-0D90-4F61-A58A-F7555540A6CD}"/>
                  </a:ext>
                </a:extLst>
              </p:cNvPr>
              <p:cNvSpPr txBox="1"/>
              <p:nvPr/>
            </p:nvSpPr>
            <p:spPr>
              <a:xfrm>
                <a:off x="6245727" y="2044499"/>
                <a:ext cx="596503" cy="370404"/>
              </a:xfrm>
              <a:prstGeom prst="rect">
                <a:avLst/>
              </a:prstGeom>
              <a:solidFill>
                <a:schemeClr val="accent6">
                  <a:lumMod val="20000"/>
                  <a:lumOff val="8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T6</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7" name="CuadroTexto 36">
                <a:extLst>
                  <a:ext uri="{FF2B5EF4-FFF2-40B4-BE49-F238E27FC236}">
                    <a16:creationId xmlns:a16="http://schemas.microsoft.com/office/drawing/2014/main" id="{00301743-F149-466C-8EBF-0E5F645CA9A3}"/>
                  </a:ext>
                </a:extLst>
              </p:cNvPr>
              <p:cNvSpPr txBox="1"/>
              <p:nvPr/>
            </p:nvSpPr>
            <p:spPr>
              <a:xfrm>
                <a:off x="6838370" y="2044499"/>
                <a:ext cx="596503" cy="370404"/>
              </a:xfrm>
              <a:prstGeom prst="rect">
                <a:avLst/>
              </a:prstGeom>
              <a:solidFill>
                <a:schemeClr val="accent6">
                  <a:lumMod val="60000"/>
                  <a:lumOff val="4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T3</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8" name="CuadroTexto 37">
                <a:extLst>
                  <a:ext uri="{FF2B5EF4-FFF2-40B4-BE49-F238E27FC236}">
                    <a16:creationId xmlns:a16="http://schemas.microsoft.com/office/drawing/2014/main" id="{258D3EDA-EC3C-41E2-9670-FF3CDC14CBE1}"/>
                  </a:ext>
                </a:extLst>
              </p:cNvPr>
              <p:cNvSpPr txBox="1"/>
              <p:nvPr/>
            </p:nvSpPr>
            <p:spPr>
              <a:xfrm>
                <a:off x="5649224" y="2044499"/>
                <a:ext cx="596503" cy="370404"/>
              </a:xfrm>
              <a:prstGeom prst="rect">
                <a:avLst/>
              </a:prstGeom>
              <a:solidFill>
                <a:schemeClr val="accent5">
                  <a:lumMod val="60000"/>
                  <a:lumOff val="4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T1</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9" name="CuadroTexto 38">
                <a:extLst>
                  <a:ext uri="{FF2B5EF4-FFF2-40B4-BE49-F238E27FC236}">
                    <a16:creationId xmlns:a16="http://schemas.microsoft.com/office/drawing/2014/main" id="{1BB64623-0889-4C80-A223-FAE6B5C97A6C}"/>
                  </a:ext>
                </a:extLst>
              </p:cNvPr>
              <p:cNvSpPr txBox="1"/>
              <p:nvPr/>
            </p:nvSpPr>
            <p:spPr>
              <a:xfrm>
                <a:off x="8019794" y="2043790"/>
                <a:ext cx="596503" cy="370404"/>
              </a:xfrm>
              <a:prstGeom prst="rect">
                <a:avLst/>
              </a:prstGeom>
              <a:solidFill>
                <a:schemeClr val="bg2">
                  <a:lumMod val="75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T7</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0" name="CuadroTexto 39">
                <a:extLst>
                  <a:ext uri="{FF2B5EF4-FFF2-40B4-BE49-F238E27FC236}">
                    <a16:creationId xmlns:a16="http://schemas.microsoft.com/office/drawing/2014/main" id="{0CE1E7BF-D2D5-4AB3-86CD-6B00667FF1D2}"/>
                  </a:ext>
                </a:extLst>
              </p:cNvPr>
              <p:cNvSpPr txBox="1"/>
              <p:nvPr/>
            </p:nvSpPr>
            <p:spPr>
              <a:xfrm>
                <a:off x="9205079" y="2050726"/>
                <a:ext cx="596503" cy="370404"/>
              </a:xfrm>
              <a:prstGeom prst="rect">
                <a:avLst/>
              </a:prstGeom>
              <a:solidFill>
                <a:schemeClr val="accent4">
                  <a:lumMod val="75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T2</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1" name="CuadroTexto 40">
                <a:extLst>
                  <a:ext uri="{FF2B5EF4-FFF2-40B4-BE49-F238E27FC236}">
                    <a16:creationId xmlns:a16="http://schemas.microsoft.com/office/drawing/2014/main" id="{CF382C54-4F7A-4495-86C5-DA447C0C92E1}"/>
                  </a:ext>
                </a:extLst>
              </p:cNvPr>
              <p:cNvSpPr txBox="1"/>
              <p:nvPr/>
            </p:nvSpPr>
            <p:spPr>
              <a:xfrm>
                <a:off x="9793861" y="2043790"/>
                <a:ext cx="596503" cy="370404"/>
              </a:xfrm>
              <a:prstGeom prst="rect">
                <a:avLst/>
              </a:prstGeom>
              <a:solidFill>
                <a:schemeClr val="bg1">
                  <a:lumMod val="95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T8</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2" name="CuadroTexto 41">
                <a:extLst>
                  <a:ext uri="{FF2B5EF4-FFF2-40B4-BE49-F238E27FC236}">
                    <a16:creationId xmlns:a16="http://schemas.microsoft.com/office/drawing/2014/main" id="{F0FDCA55-1C52-4644-B20B-EAA51FE8A784}"/>
                  </a:ext>
                </a:extLst>
              </p:cNvPr>
              <p:cNvSpPr txBox="1"/>
              <p:nvPr/>
            </p:nvSpPr>
            <p:spPr>
              <a:xfrm>
                <a:off x="7431012" y="2052144"/>
                <a:ext cx="596503" cy="370404"/>
              </a:xfrm>
              <a:prstGeom prst="rect">
                <a:avLst/>
              </a:prstGeom>
              <a:solidFill>
                <a:schemeClr val="bg2">
                  <a:lumMod val="5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T4</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3" name="CuadroTexto 42">
                <a:extLst>
                  <a:ext uri="{FF2B5EF4-FFF2-40B4-BE49-F238E27FC236}">
                    <a16:creationId xmlns:a16="http://schemas.microsoft.com/office/drawing/2014/main" id="{89416AF0-2AF0-41A6-A73F-AA35781A5797}"/>
                  </a:ext>
                </a:extLst>
              </p:cNvPr>
              <p:cNvSpPr txBox="1"/>
              <p:nvPr/>
            </p:nvSpPr>
            <p:spPr>
              <a:xfrm>
                <a:off x="8612437" y="2052144"/>
                <a:ext cx="596503" cy="370404"/>
              </a:xfrm>
              <a:prstGeom prst="rect">
                <a:avLst/>
              </a:prstGeom>
              <a:solidFill>
                <a:schemeClr val="accent1">
                  <a:lumMod val="60000"/>
                  <a:lumOff val="40000"/>
                </a:schemeClr>
              </a:solidFill>
            </p:spPr>
            <p:txBody>
              <a:bodyPr wrap="square">
                <a:spAutoFit/>
              </a:bodyPr>
              <a:lstStyle/>
              <a:p>
                <a:pPr algn="ctr" fontAlgn="b"/>
                <a:r>
                  <a:rPr lang="es-PE" sz="1800" u="none" strike="noStrike" dirty="0">
                    <a:effectLst/>
                    <a:latin typeface="Times New Roman" panose="02020603050405020304" pitchFamily="18" charset="0"/>
                    <a:cs typeface="Times New Roman" panose="02020603050405020304" pitchFamily="18" charset="0"/>
                  </a:rPr>
                  <a:t>T5</a:t>
                </a:r>
                <a:endParaRPr lang="es-PE" sz="1800" b="0" i="0" u="none" strike="noStrike" dirty="0">
                  <a:solidFill>
                    <a:srgbClr val="000000"/>
                  </a:solidFill>
                  <a:effectLst/>
                  <a:latin typeface="Times New Roman" panose="02020603050405020304" pitchFamily="18" charset="0"/>
                  <a:cs typeface="Times New Roman" panose="02020603050405020304" pitchFamily="18" charset="0"/>
                </a:endParaRPr>
              </a:p>
            </p:txBody>
          </p:sp>
        </p:grpSp>
        <p:sp>
          <p:nvSpPr>
            <p:cNvPr id="33" name="CuadroTexto 32">
              <a:extLst>
                <a:ext uri="{FF2B5EF4-FFF2-40B4-BE49-F238E27FC236}">
                  <a16:creationId xmlns:a16="http://schemas.microsoft.com/office/drawing/2014/main" id="{1B15B972-ABF4-4ED2-B810-F55CE3BE40D1}"/>
                </a:ext>
              </a:extLst>
            </p:cNvPr>
            <p:cNvSpPr txBox="1"/>
            <p:nvPr/>
          </p:nvSpPr>
          <p:spPr>
            <a:xfrm>
              <a:off x="10266817" y="2126657"/>
              <a:ext cx="682227" cy="369332"/>
            </a:xfrm>
            <a:prstGeom prst="rect">
              <a:avLst/>
            </a:prstGeom>
            <a:noFill/>
          </p:spPr>
          <p:txBody>
            <a:bodyPr wrap="square">
              <a:spAutoFit/>
            </a:bodyPr>
            <a:lstStyle/>
            <a:p>
              <a:pPr algn="ctr" fontAlgn="t"/>
              <a:r>
                <a:rPr lang="es-PE" sz="1800" u="none" strike="noStrike" dirty="0">
                  <a:effectLst/>
                  <a:latin typeface="Times New Roman" panose="02020603050405020304" pitchFamily="18" charset="0"/>
                  <a:cs typeface="Times New Roman" panose="02020603050405020304" pitchFamily="18" charset="0"/>
                </a:rPr>
                <a:t>B. I</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4" name="CuadroTexto 33">
              <a:extLst>
                <a:ext uri="{FF2B5EF4-FFF2-40B4-BE49-F238E27FC236}">
                  <a16:creationId xmlns:a16="http://schemas.microsoft.com/office/drawing/2014/main" id="{CBF44A50-DFFC-4AE5-8365-8064F545F9BD}"/>
                </a:ext>
              </a:extLst>
            </p:cNvPr>
            <p:cNvSpPr txBox="1"/>
            <p:nvPr/>
          </p:nvSpPr>
          <p:spPr>
            <a:xfrm>
              <a:off x="10294954" y="2544975"/>
              <a:ext cx="682227" cy="369332"/>
            </a:xfrm>
            <a:prstGeom prst="rect">
              <a:avLst/>
            </a:prstGeom>
            <a:noFill/>
          </p:spPr>
          <p:txBody>
            <a:bodyPr wrap="square">
              <a:spAutoFit/>
            </a:bodyPr>
            <a:lstStyle/>
            <a:p>
              <a:pPr algn="ctr" fontAlgn="t"/>
              <a:r>
                <a:rPr lang="es-PE" sz="1800" u="none" strike="noStrike" dirty="0">
                  <a:effectLst/>
                  <a:latin typeface="Times New Roman" panose="02020603050405020304" pitchFamily="18" charset="0"/>
                  <a:cs typeface="Times New Roman" panose="02020603050405020304" pitchFamily="18" charset="0"/>
                </a:rPr>
                <a:t>B. II</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5" name="CuadroTexto 34">
              <a:extLst>
                <a:ext uri="{FF2B5EF4-FFF2-40B4-BE49-F238E27FC236}">
                  <a16:creationId xmlns:a16="http://schemas.microsoft.com/office/drawing/2014/main" id="{1577289D-1B9C-4600-B221-745BBA93C127}"/>
                </a:ext>
              </a:extLst>
            </p:cNvPr>
            <p:cNvSpPr txBox="1"/>
            <p:nvPr/>
          </p:nvSpPr>
          <p:spPr>
            <a:xfrm>
              <a:off x="10299773" y="2984519"/>
              <a:ext cx="682227" cy="369332"/>
            </a:xfrm>
            <a:prstGeom prst="rect">
              <a:avLst/>
            </a:prstGeom>
            <a:noFill/>
          </p:spPr>
          <p:txBody>
            <a:bodyPr wrap="square">
              <a:spAutoFit/>
            </a:bodyPr>
            <a:lstStyle/>
            <a:p>
              <a:pPr algn="ctr" fontAlgn="t"/>
              <a:r>
                <a:rPr lang="es-PE" sz="1800" u="none" strike="noStrike" dirty="0">
                  <a:effectLst/>
                  <a:latin typeface="Times New Roman" panose="02020603050405020304" pitchFamily="18" charset="0"/>
                  <a:cs typeface="Times New Roman" panose="02020603050405020304" pitchFamily="18" charset="0"/>
                </a:rPr>
                <a:t>B. III</a:t>
              </a:r>
              <a:endParaRPr lang="es-PE"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grpSp>
      <p:sp>
        <p:nvSpPr>
          <p:cNvPr id="54" name="CuadroTexto 53">
            <a:extLst>
              <a:ext uri="{FF2B5EF4-FFF2-40B4-BE49-F238E27FC236}">
                <a16:creationId xmlns:a16="http://schemas.microsoft.com/office/drawing/2014/main" id="{0A35EBC2-773E-4935-8F90-EF0817FE9918}"/>
              </a:ext>
            </a:extLst>
          </p:cNvPr>
          <p:cNvSpPr txBox="1"/>
          <p:nvPr/>
        </p:nvSpPr>
        <p:spPr>
          <a:xfrm>
            <a:off x="4694440" y="4481427"/>
            <a:ext cx="5558163" cy="523220"/>
          </a:xfrm>
          <a:prstGeom prst="rect">
            <a:avLst/>
          </a:prstGeom>
          <a:noFill/>
        </p:spPr>
        <p:txBody>
          <a:bodyPr wrap="square">
            <a:spAutoFit/>
          </a:bodyPr>
          <a:lstStyle/>
          <a:p>
            <a:pPr algn="ctr"/>
            <a:r>
              <a:rPr lang="es-PE" sz="1400" b="1" dirty="0">
                <a:effectLst/>
                <a:latin typeface="Times New Roman" panose="02020603050405020304" pitchFamily="18" charset="0"/>
                <a:ea typeface="Calibri" panose="020F0502020204030204" pitchFamily="34" charset="0"/>
              </a:rPr>
              <a:t>Figura 1: </a:t>
            </a:r>
            <a:r>
              <a:rPr lang="es-PE" sz="1400" dirty="0">
                <a:effectLst/>
                <a:latin typeface="Times New Roman" panose="02020603050405020304" pitchFamily="18" charset="0"/>
                <a:ea typeface="Calibri" panose="020F0502020204030204" pitchFamily="34" charset="0"/>
              </a:rPr>
              <a:t>Esquema bajo un diseño de bloques completamente al azar. (DBCA)</a:t>
            </a:r>
            <a:endParaRPr lang="es-PE" sz="1400" dirty="0"/>
          </a:p>
        </p:txBody>
      </p:sp>
      <p:sp>
        <p:nvSpPr>
          <p:cNvPr id="56" name="CuadroTexto 55">
            <a:extLst>
              <a:ext uri="{FF2B5EF4-FFF2-40B4-BE49-F238E27FC236}">
                <a16:creationId xmlns:a16="http://schemas.microsoft.com/office/drawing/2014/main" id="{E2CDCC4D-EE0B-4C66-BBC0-6DBC7734BA65}"/>
              </a:ext>
            </a:extLst>
          </p:cNvPr>
          <p:cNvSpPr txBox="1"/>
          <p:nvPr/>
        </p:nvSpPr>
        <p:spPr>
          <a:xfrm>
            <a:off x="4092873" y="1091745"/>
            <a:ext cx="6642552" cy="307777"/>
          </a:xfrm>
          <a:prstGeom prst="rect">
            <a:avLst/>
          </a:prstGeom>
          <a:noFill/>
        </p:spPr>
        <p:txBody>
          <a:bodyPr wrap="square">
            <a:spAutoFit/>
          </a:bodyPr>
          <a:lstStyle/>
          <a:p>
            <a:r>
              <a:rPr lang="es-PE" sz="1400" b="1" dirty="0">
                <a:latin typeface="Times New Roman" panose="02020603050405020304" pitchFamily="18" charset="0"/>
                <a:cs typeface="Times New Roman" panose="02020603050405020304" pitchFamily="18" charset="0"/>
              </a:rPr>
              <a:t>Tabla 1: </a:t>
            </a:r>
            <a:r>
              <a:rPr lang="es-PE" sz="1400" dirty="0">
                <a:latin typeface="Times New Roman" panose="02020603050405020304" pitchFamily="18" charset="0"/>
                <a:cs typeface="Times New Roman" panose="02020603050405020304" pitchFamily="18" charset="0"/>
              </a:rPr>
              <a:t>Distribución de tratamientos por concentración de canela (g/100 ml) y variedad</a:t>
            </a:r>
          </a:p>
        </p:txBody>
      </p:sp>
    </p:spTree>
    <p:extLst>
      <p:ext uri="{BB962C8B-B14F-4D97-AF65-F5344CB8AC3E}">
        <p14:creationId xmlns:p14="http://schemas.microsoft.com/office/powerpoint/2010/main" val="530131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7</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57578C2B-4944-52DC-0C35-C96640625319}"/>
              </a:ext>
            </a:extLst>
          </p:cNvPr>
          <p:cNvSpPr txBox="1"/>
          <p:nvPr/>
        </p:nvSpPr>
        <p:spPr>
          <a:xfrm>
            <a:off x="761999" y="1005007"/>
            <a:ext cx="1092641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3.3. Procedimiento experimental</a:t>
            </a:r>
          </a:p>
        </p:txBody>
      </p:sp>
      <p:sp>
        <p:nvSpPr>
          <p:cNvPr id="3" name="CuadroTexto 2">
            <a:extLst>
              <a:ext uri="{FF2B5EF4-FFF2-40B4-BE49-F238E27FC236}">
                <a16:creationId xmlns:a16="http://schemas.microsoft.com/office/drawing/2014/main" id="{0D574FFB-E13B-9C14-B23B-84738D08F34C}"/>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3.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2DC26FE6-352E-A511-310B-BE60743C3230}"/>
              </a:ext>
            </a:extLst>
          </p:cNvPr>
          <p:cNvSpPr txBox="1"/>
          <p:nvPr/>
        </p:nvSpPr>
        <p:spPr>
          <a:xfrm>
            <a:off x="6096000" y="1545946"/>
            <a:ext cx="5075579" cy="2246769"/>
          </a:xfrm>
          <a:prstGeom prst="rect">
            <a:avLst/>
          </a:prstGeom>
          <a:noFill/>
        </p:spPr>
        <p:txBody>
          <a:bodyPr wrap="square">
            <a:spAutoFit/>
          </a:bodyPr>
          <a:lstStyle/>
          <a:p>
            <a:pPr algn="just">
              <a:lnSpc>
                <a:spcPct val="150000"/>
              </a:lnSpc>
              <a:spcAft>
                <a:spcPts val="600"/>
              </a:spcAft>
            </a:pPr>
            <a:r>
              <a:rPr lang="es-PE"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Imbibición de semillas:</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Colocar 20 semillas por unidad experimental en vasos con 20 ml del tratamiento asignado.</a:t>
            </a:r>
          </a:p>
          <a:p>
            <a:pPr marL="342900" lvl="0" indent="-342900" algn="jus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Realizar imbibición durante 8 horas a temperatura ambiente.</a:t>
            </a:r>
          </a:p>
          <a:p>
            <a:pPr marL="342900" lvl="0" indent="-342900" algn="just">
              <a:spcAft>
                <a:spcPts val="600"/>
              </a:spcAf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Luego sembrar las semillas sobre papel húmedo en los tapers transparentes.</a:t>
            </a:r>
          </a:p>
        </p:txBody>
      </p:sp>
      <p:sp>
        <p:nvSpPr>
          <p:cNvPr id="10" name="CuadroTexto 9">
            <a:extLst>
              <a:ext uri="{FF2B5EF4-FFF2-40B4-BE49-F238E27FC236}">
                <a16:creationId xmlns:a16="http://schemas.microsoft.com/office/drawing/2014/main" id="{9AFEA29F-4BED-763A-7490-BDE881A5C950}"/>
              </a:ext>
            </a:extLst>
          </p:cNvPr>
          <p:cNvSpPr txBox="1"/>
          <p:nvPr/>
        </p:nvSpPr>
        <p:spPr>
          <a:xfrm>
            <a:off x="6095999" y="4270770"/>
            <a:ext cx="5075579" cy="1831271"/>
          </a:xfrm>
          <a:prstGeom prst="rect">
            <a:avLst/>
          </a:prstGeom>
          <a:noFill/>
        </p:spPr>
        <p:txBody>
          <a:bodyPr wrap="square">
            <a:spAutoFit/>
          </a:bodyPr>
          <a:lstStyle/>
          <a:p>
            <a:pPr algn="just">
              <a:spcAft>
                <a:spcPts val="600"/>
              </a:spcAft>
            </a:pPr>
            <a:r>
              <a:rPr lang="es-PE"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 Condiciones de germinación:</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Temperatura: 22–25 °.</a:t>
            </a:r>
          </a:p>
          <a:p>
            <a:pPr marL="342900" lvl="0" indent="-342900" algn="jus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Humedad constante.</a:t>
            </a:r>
          </a:p>
          <a:p>
            <a:pPr marL="342900" lvl="0" indent="-342900" algn="jus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Revisión diaria durante 7 días.</a:t>
            </a:r>
          </a:p>
          <a:p>
            <a:pPr marL="342900" lvl="0" indent="-342900" algn="just">
              <a:spcAft>
                <a:spcPts val="600"/>
              </a:spcAf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Riego suave con atomizador cuando sea necesario (20 ml).</a:t>
            </a:r>
          </a:p>
        </p:txBody>
      </p:sp>
      <p:pic>
        <p:nvPicPr>
          <p:cNvPr id="16" name="Picture 2" descr="Semillas Sueltas de Lechuga Morada - Cultiva en Casa">
            <a:extLst>
              <a:ext uri="{FF2B5EF4-FFF2-40B4-BE49-F238E27FC236}">
                <a16:creationId xmlns:a16="http://schemas.microsoft.com/office/drawing/2014/main" id="{7A9545BE-85CF-96E0-0054-DAB039B3E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45946"/>
            <a:ext cx="2064328" cy="160578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NVASE DELI 1 LT (UI:25 UNID)">
            <a:extLst>
              <a:ext uri="{FF2B5EF4-FFF2-40B4-BE49-F238E27FC236}">
                <a16:creationId xmlns:a16="http://schemas.microsoft.com/office/drawing/2014/main" id="{A0C1E6B7-8EFA-CCCE-06FA-CB2ED53786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55" t="23386" r="21839" b="13702"/>
          <a:stretch/>
        </p:blipFill>
        <p:spPr bwMode="auto">
          <a:xfrm>
            <a:off x="2826327" y="1545946"/>
            <a:ext cx="2143151" cy="16057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78D02185-7B86-286A-5E30-816FBA73D5FF}"/>
              </a:ext>
            </a:extLst>
          </p:cNvPr>
          <p:cNvPicPr>
            <a:picLocks noChangeAspect="1"/>
          </p:cNvPicPr>
          <p:nvPr/>
        </p:nvPicPr>
        <p:blipFill rotWithShape="1">
          <a:blip r:embed="rId5"/>
          <a:srcRect t="32805" b="19646"/>
          <a:stretch/>
        </p:blipFill>
        <p:spPr>
          <a:xfrm>
            <a:off x="761999" y="3151728"/>
            <a:ext cx="4207480" cy="1789944"/>
          </a:xfrm>
          <a:prstGeom prst="rect">
            <a:avLst/>
          </a:prstGeom>
          <a:ln>
            <a:noFill/>
          </a:ln>
          <a:effectLst>
            <a:outerShdw blurRad="292100" dist="139700" dir="2700000" algn="tl" rotWithShape="0">
              <a:srgbClr val="333333">
                <a:alpha val="65000"/>
              </a:srgbClr>
            </a:outerShdw>
          </a:effectLst>
        </p:spPr>
      </p:pic>
      <p:pic>
        <p:nvPicPr>
          <p:cNvPr id="2050" name="Picture 2" descr="Germinar semillas de lechuga » Huerto en casa">
            <a:extLst>
              <a:ext uri="{FF2B5EF4-FFF2-40B4-BE49-F238E27FC236}">
                <a16:creationId xmlns:a16="http://schemas.microsoft.com/office/drawing/2014/main" id="{52E86497-170E-DDF2-DBD1-FCC62F721B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999" y="4636184"/>
            <a:ext cx="4207479" cy="161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79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8</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E0531175-8596-A5A7-540D-BC54A88EB2C5}"/>
              </a:ext>
            </a:extLst>
          </p:cNvPr>
          <p:cNvSpPr txBox="1"/>
          <p:nvPr/>
        </p:nvSpPr>
        <p:spPr>
          <a:xfrm>
            <a:off x="761998" y="4191464"/>
            <a:ext cx="1092641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2.4. Análisis estadístico</a:t>
            </a:r>
          </a:p>
        </p:txBody>
      </p:sp>
      <p:sp>
        <p:nvSpPr>
          <p:cNvPr id="9" name="CuadroTexto 8">
            <a:extLst>
              <a:ext uri="{FF2B5EF4-FFF2-40B4-BE49-F238E27FC236}">
                <a16:creationId xmlns:a16="http://schemas.microsoft.com/office/drawing/2014/main" id="{1DCC0861-ACA1-D5D9-15F4-FC137A142972}"/>
              </a:ext>
            </a:extLst>
          </p:cNvPr>
          <p:cNvSpPr txBox="1"/>
          <p:nvPr/>
        </p:nvSpPr>
        <p:spPr>
          <a:xfrm>
            <a:off x="498242" y="322439"/>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3. Materiales y Métodos</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A280931-8BA6-6E31-0B12-CC03FCDBD5D3}"/>
              </a:ext>
            </a:extLst>
          </p:cNvPr>
          <p:cNvSpPr txBox="1"/>
          <p:nvPr/>
        </p:nvSpPr>
        <p:spPr>
          <a:xfrm>
            <a:off x="761999" y="1005007"/>
            <a:ext cx="10926415" cy="369332"/>
          </a:xfrm>
          <a:prstGeom prst="rect">
            <a:avLst/>
          </a:prstGeom>
          <a:solidFill>
            <a:schemeClr val="accent4">
              <a:lumMod val="20000"/>
              <a:lumOff val="80000"/>
            </a:schemeClr>
          </a:solidFill>
        </p:spPr>
        <p:txBody>
          <a:bodyPr wrap="square" rtlCol="0">
            <a:spAutoFit/>
          </a:bodyPr>
          <a:lstStyle/>
          <a:p>
            <a:r>
              <a:rPr lang="es-PE" b="1" dirty="0">
                <a:latin typeface="Times New Roman" panose="02020603050405020304" pitchFamily="18" charset="0"/>
                <a:cs typeface="Times New Roman" panose="02020603050405020304" pitchFamily="18" charset="0"/>
              </a:rPr>
              <a:t>3.4. Procedimiento experimental</a:t>
            </a:r>
          </a:p>
        </p:txBody>
      </p:sp>
      <p:sp>
        <p:nvSpPr>
          <p:cNvPr id="11" name="CuadroTexto 10">
            <a:extLst>
              <a:ext uri="{FF2B5EF4-FFF2-40B4-BE49-F238E27FC236}">
                <a16:creationId xmlns:a16="http://schemas.microsoft.com/office/drawing/2014/main" id="{760AC5B3-23B0-95D4-7AB3-FB47601017D8}"/>
              </a:ext>
            </a:extLst>
          </p:cNvPr>
          <p:cNvSpPr txBox="1"/>
          <p:nvPr/>
        </p:nvSpPr>
        <p:spPr>
          <a:xfrm>
            <a:off x="761998" y="1541878"/>
            <a:ext cx="6122504" cy="369332"/>
          </a:xfrm>
          <a:prstGeom prst="rect">
            <a:avLst/>
          </a:prstGeom>
          <a:noFill/>
        </p:spPr>
        <p:txBody>
          <a:bodyPr wrap="square">
            <a:spAutoFit/>
          </a:bodyPr>
          <a:lstStyle/>
          <a:p>
            <a:pPr algn="just">
              <a:spcAft>
                <a:spcPts val="600"/>
              </a:spcAft>
            </a:pPr>
            <a:r>
              <a:rPr lang="es-PE"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Variables a evaluar:</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2" name="Tabla 11">
            <a:extLst>
              <a:ext uri="{FF2B5EF4-FFF2-40B4-BE49-F238E27FC236}">
                <a16:creationId xmlns:a16="http://schemas.microsoft.com/office/drawing/2014/main" id="{CA4D1076-267B-324D-A2EA-85C996F89C6B}"/>
              </a:ext>
            </a:extLst>
          </p:cNvPr>
          <p:cNvGraphicFramePr>
            <a:graphicFrameLocks noGrp="1"/>
          </p:cNvGraphicFramePr>
          <p:nvPr>
            <p:extLst>
              <p:ext uri="{D42A27DB-BD31-4B8C-83A1-F6EECF244321}">
                <p14:modId xmlns:p14="http://schemas.microsoft.com/office/powerpoint/2010/main" val="2357795977"/>
              </p:ext>
            </p:extLst>
          </p:nvPr>
        </p:nvGraphicFramePr>
        <p:xfrm>
          <a:off x="761998" y="2037050"/>
          <a:ext cx="10926416" cy="1525016"/>
        </p:xfrm>
        <a:graphic>
          <a:graphicData uri="http://schemas.openxmlformats.org/drawingml/2006/table">
            <a:tbl>
              <a:tblPr firstRow="1" firstCol="1" bandRow="1">
                <a:tableStyleId>{C4B1156A-380E-4F78-BDF5-A606A8083BF9}</a:tableStyleId>
              </a:tblPr>
              <a:tblGrid>
                <a:gridCol w="5463208">
                  <a:extLst>
                    <a:ext uri="{9D8B030D-6E8A-4147-A177-3AD203B41FA5}">
                      <a16:colId xmlns:a16="http://schemas.microsoft.com/office/drawing/2014/main" val="2442196560"/>
                    </a:ext>
                  </a:extLst>
                </a:gridCol>
                <a:gridCol w="5463208">
                  <a:extLst>
                    <a:ext uri="{9D8B030D-6E8A-4147-A177-3AD203B41FA5}">
                      <a16:colId xmlns:a16="http://schemas.microsoft.com/office/drawing/2014/main" val="3821863053"/>
                    </a:ext>
                  </a:extLst>
                </a:gridCol>
              </a:tblGrid>
              <a:tr h="0">
                <a:tc>
                  <a:txBody>
                    <a:bodyPr/>
                    <a:lstStyle/>
                    <a:p>
                      <a:pPr algn="ctr">
                        <a:lnSpc>
                          <a:spcPct val="150000"/>
                        </a:lnSpc>
                        <a:spcAft>
                          <a:spcPts val="600"/>
                        </a:spcAft>
                      </a:pPr>
                      <a:r>
                        <a:rPr lang="es-PE" sz="1800" kern="0" dirty="0">
                          <a:effectLst/>
                          <a:latin typeface="Times New Roman" panose="02020603050405020304" pitchFamily="18" charset="0"/>
                          <a:cs typeface="Times New Roman" panose="02020603050405020304" pitchFamily="18" charset="0"/>
                        </a:rPr>
                        <a:t>Variable</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50000"/>
                        </a:lnSpc>
                        <a:spcAft>
                          <a:spcPts val="600"/>
                        </a:spcAft>
                      </a:pPr>
                      <a:r>
                        <a:rPr lang="es-PE" sz="1800" kern="0">
                          <a:effectLst/>
                          <a:latin typeface="Times New Roman" panose="02020603050405020304" pitchFamily="18" charset="0"/>
                          <a:cs typeface="Times New Roman" panose="02020603050405020304" pitchFamily="18" charset="0"/>
                        </a:rPr>
                        <a:t>Método de evaluación</a:t>
                      </a:r>
                      <a:endParaRPr lang="es-PE"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239174242"/>
                  </a:ext>
                </a:extLst>
              </a:tr>
              <a:tr h="0">
                <a:tc>
                  <a:txBody>
                    <a:bodyPr/>
                    <a:lstStyle/>
                    <a:p>
                      <a:pPr algn="l">
                        <a:lnSpc>
                          <a:spcPct val="150000"/>
                        </a:lnSpc>
                        <a:spcAft>
                          <a:spcPts val="600"/>
                        </a:spcAft>
                      </a:pPr>
                      <a:r>
                        <a:rPr lang="es-PE" sz="1800" b="0" kern="0" dirty="0">
                          <a:effectLst/>
                          <a:latin typeface="Times New Roman" panose="02020603050405020304" pitchFamily="18" charset="0"/>
                          <a:cs typeface="Times New Roman" panose="02020603050405020304" pitchFamily="18" charset="0"/>
                        </a:rPr>
                        <a:t>Porcentaje de germinación (%)</a:t>
                      </a:r>
                      <a:endParaRPr lang="es-PE" sz="18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50000"/>
                        </a:lnSpc>
                        <a:spcAft>
                          <a:spcPts val="600"/>
                        </a:spcAft>
                      </a:pPr>
                      <a:r>
                        <a:rPr lang="es-PE" sz="1800" kern="0" dirty="0">
                          <a:effectLst/>
                          <a:latin typeface="Times New Roman" panose="02020603050405020304" pitchFamily="18" charset="0"/>
                          <a:cs typeface="Times New Roman" panose="02020603050405020304" pitchFamily="18" charset="0"/>
                        </a:rPr>
                        <a:t> (N° de semillas germinadas / total de semillas) × 100</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80212962"/>
                  </a:ext>
                </a:extLst>
              </a:tr>
              <a:tr h="0">
                <a:tc>
                  <a:txBody>
                    <a:bodyPr/>
                    <a:lstStyle/>
                    <a:p>
                      <a:pPr algn="l">
                        <a:lnSpc>
                          <a:spcPct val="150000"/>
                        </a:lnSpc>
                        <a:spcAft>
                          <a:spcPts val="600"/>
                        </a:spcAft>
                      </a:pPr>
                      <a:r>
                        <a:rPr lang="es-PE" sz="1800" b="0" kern="0" dirty="0">
                          <a:effectLst/>
                          <a:latin typeface="Times New Roman" panose="02020603050405020304" pitchFamily="18" charset="0"/>
                          <a:cs typeface="Times New Roman" panose="02020603050405020304" pitchFamily="18" charset="0"/>
                        </a:rPr>
                        <a:t>Tiempo medio de germinación</a:t>
                      </a:r>
                      <a:endParaRPr lang="es-PE" sz="18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50000"/>
                        </a:lnSpc>
                        <a:spcAft>
                          <a:spcPts val="600"/>
                        </a:spcAft>
                      </a:pPr>
                      <a:r>
                        <a:rPr lang="es-PE" sz="1800" kern="0" dirty="0">
                          <a:effectLst/>
                          <a:latin typeface="Times New Roman" panose="02020603050405020304" pitchFamily="18" charset="0"/>
                          <a:cs typeface="Times New Roman" panose="02020603050405020304" pitchFamily="18" charset="0"/>
                        </a:rPr>
                        <a:t> Calculado según la fórmula de Maguire u otra estándar</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801060027"/>
                  </a:ext>
                </a:extLst>
              </a:tr>
              <a:tr h="0">
                <a:tc>
                  <a:txBody>
                    <a:bodyPr/>
                    <a:lstStyle/>
                    <a:p>
                      <a:pPr algn="l">
                        <a:lnSpc>
                          <a:spcPct val="150000"/>
                        </a:lnSpc>
                        <a:spcAft>
                          <a:spcPts val="600"/>
                        </a:spcAft>
                      </a:pPr>
                      <a:r>
                        <a:rPr lang="es-PE" sz="1800" b="0" kern="0" dirty="0">
                          <a:effectLst/>
                          <a:latin typeface="Times New Roman" panose="02020603050405020304" pitchFamily="18" charset="0"/>
                          <a:cs typeface="Times New Roman" panose="02020603050405020304" pitchFamily="18" charset="0"/>
                        </a:rPr>
                        <a:t>Índice de sincronización</a:t>
                      </a:r>
                      <a:endParaRPr lang="es-PE" sz="18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l">
                        <a:lnSpc>
                          <a:spcPct val="150000"/>
                        </a:lnSpc>
                        <a:spcAft>
                          <a:spcPts val="600"/>
                        </a:spcAft>
                      </a:pPr>
                      <a:r>
                        <a:rPr lang="es-PE" sz="1800" kern="0" dirty="0">
                          <a:effectLst/>
                          <a:latin typeface="Times New Roman" panose="02020603050405020304" pitchFamily="18" charset="0"/>
                          <a:cs typeface="Times New Roman" panose="02020603050405020304" pitchFamily="18" charset="0"/>
                        </a:rPr>
                        <a:t> Medido según la distribución diaria de germinación</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163071230"/>
                  </a:ext>
                </a:extLst>
              </a:tr>
            </a:tbl>
          </a:graphicData>
        </a:graphic>
      </p:graphicFrame>
      <p:sp>
        <p:nvSpPr>
          <p:cNvPr id="13" name="CuadroTexto 12">
            <a:extLst>
              <a:ext uri="{FF2B5EF4-FFF2-40B4-BE49-F238E27FC236}">
                <a16:creationId xmlns:a16="http://schemas.microsoft.com/office/drawing/2014/main" id="{D7229365-A5AD-9C61-A6A6-C870306394DD}"/>
              </a:ext>
            </a:extLst>
          </p:cNvPr>
          <p:cNvSpPr txBox="1"/>
          <p:nvPr/>
        </p:nvSpPr>
        <p:spPr>
          <a:xfrm>
            <a:off x="761998" y="4727243"/>
            <a:ext cx="10926414" cy="1415772"/>
          </a:xfrm>
          <a:prstGeom prst="rect">
            <a:avLst/>
          </a:prstGeom>
          <a:noFill/>
        </p:spPr>
        <p:txBody>
          <a:bodyPr wrap="square">
            <a:spAutoFit/>
          </a:bodyPr>
          <a:lstStyle/>
          <a:p>
            <a:pPr algn="just">
              <a:lnSpc>
                <a:spcPct val="150000"/>
              </a:lnSpc>
              <a:spcAft>
                <a:spcPts val="600"/>
              </a:spcAft>
            </a:pPr>
            <a:r>
              <a:rPr lang="es-PE"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ANOVA factorial (4 × 2)</a:t>
            </a:r>
            <a:endPar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Prueba de comparación de medias (Tukey o LSD, α = 0.05)</a:t>
            </a:r>
          </a:p>
          <a:p>
            <a:pPr marL="342900" lvl="0" indent="-342900" algn="jus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Análisis de interacción: variedad × concentración</a:t>
            </a:r>
          </a:p>
          <a:p>
            <a:pPr marL="342900" lvl="0" indent="-342900" algn="just">
              <a:spcAft>
                <a:spcPts val="600"/>
              </a:spcAf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Representación gráfica por tratamiento y variedad</a:t>
            </a:r>
          </a:p>
        </p:txBody>
      </p:sp>
    </p:spTree>
    <p:extLst>
      <p:ext uri="{BB962C8B-B14F-4D97-AF65-F5344CB8AC3E}">
        <p14:creationId xmlns:p14="http://schemas.microsoft.com/office/powerpoint/2010/main" val="3161900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E3B963-7082-5B1C-1DE9-5E15CBE06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6667"/>
            <a:ext cx="12192000" cy="431333"/>
          </a:xfrm>
          <a:prstGeom prst="rect">
            <a:avLst/>
          </a:prstGeom>
        </p:spPr>
      </p:pic>
      <p:sp>
        <p:nvSpPr>
          <p:cNvPr id="5" name="Rectángulo 4">
            <a:extLst>
              <a:ext uri="{FF2B5EF4-FFF2-40B4-BE49-F238E27FC236}">
                <a16:creationId xmlns:a16="http://schemas.microsoft.com/office/drawing/2014/main" id="{E003DFA0-D692-6C28-2D1A-F97EBA43D45B}"/>
              </a:ext>
            </a:extLst>
          </p:cNvPr>
          <p:cNvSpPr/>
          <p:nvPr/>
        </p:nvSpPr>
        <p:spPr>
          <a:xfrm>
            <a:off x="0" y="6497823"/>
            <a:ext cx="8680174" cy="307777"/>
          </a:xfrm>
          <a:prstGeom prst="rect">
            <a:avLst/>
          </a:prstGeom>
        </p:spPr>
        <p:txBody>
          <a:bodyPr wrap="square">
            <a:spAutoFit/>
          </a:bodyPr>
          <a:lstStyle/>
          <a:p>
            <a:pPr algn="just"/>
            <a:r>
              <a:rPr lang="es-MX" sz="1400" b="1" dirty="0">
                <a:solidFill>
                  <a:schemeClr val="bg1"/>
                </a:solidFill>
                <a:latin typeface="Times New Roman" panose="02020603050405020304" pitchFamily="18" charset="0"/>
                <a:cs typeface="Times New Roman" panose="02020603050405020304" pitchFamily="18" charset="0"/>
              </a:rPr>
              <a:t>PRODUCCIÓN Y TECNOLOGÍA DE SEMILLAS                                                                          2025</a:t>
            </a:r>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6" name="CuadroTexto 10">
            <a:extLst>
              <a:ext uri="{FF2B5EF4-FFF2-40B4-BE49-F238E27FC236}">
                <a16:creationId xmlns:a16="http://schemas.microsoft.com/office/drawing/2014/main" id="{46E7DBE4-D2DD-D28E-3E5A-BEBB08DBB023}"/>
              </a:ext>
            </a:extLst>
          </p:cNvPr>
          <p:cNvSpPr txBox="1"/>
          <p:nvPr/>
        </p:nvSpPr>
        <p:spPr>
          <a:xfrm>
            <a:off x="11786804" y="6457667"/>
            <a:ext cx="422535" cy="369332"/>
          </a:xfrm>
          <a:prstGeom prst="rect">
            <a:avLst/>
          </a:prstGeom>
          <a:noFill/>
        </p:spPr>
        <p:txBody>
          <a:bodyPr wrap="square">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bg1"/>
                </a:solidFill>
                <a:latin typeface="Times New Roman" panose="02020603050405020304" pitchFamily="18" charset="0"/>
                <a:cs typeface="Times New Roman" panose="02020603050405020304" pitchFamily="18" charset="0"/>
              </a:rPr>
              <a:t>9</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1DCC0861-ACA1-D5D9-15F4-FC137A142972}"/>
              </a:ext>
            </a:extLst>
          </p:cNvPr>
          <p:cNvSpPr txBox="1"/>
          <p:nvPr/>
        </p:nvSpPr>
        <p:spPr>
          <a:xfrm>
            <a:off x="500912" y="2975356"/>
            <a:ext cx="11190175" cy="430887"/>
          </a:xfrm>
          <a:prstGeom prst="rect">
            <a:avLst/>
          </a:prstGeom>
          <a:solidFill>
            <a:srgbClr val="044274"/>
          </a:solidFill>
        </p:spPr>
        <p:txBody>
          <a:bodyPr wrap="square" rtlCol="0">
            <a:spAutoFit/>
          </a:bodyPr>
          <a:lstStyle/>
          <a:p>
            <a:r>
              <a:rPr lang="es-ES" sz="2200" b="1" dirty="0">
                <a:solidFill>
                  <a:schemeClr val="bg1"/>
                </a:solidFill>
                <a:latin typeface="Times New Roman" panose="02020603050405020304" pitchFamily="18" charset="0"/>
                <a:cs typeface="Times New Roman" panose="02020603050405020304" pitchFamily="18" charset="0"/>
              </a:rPr>
              <a:t>4. Ventajas del experimento</a:t>
            </a:r>
            <a:endParaRPr lang="es-PE" sz="2200" b="1" dirty="0">
              <a:solidFill>
                <a:schemeClr val="bg1"/>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B8A2164A-7334-AA7D-DF6B-3BD7933B5843}"/>
              </a:ext>
            </a:extLst>
          </p:cNvPr>
          <p:cNvSpPr txBox="1"/>
          <p:nvPr/>
        </p:nvSpPr>
        <p:spPr>
          <a:xfrm>
            <a:off x="2207819" y="3905486"/>
            <a:ext cx="7776360" cy="1704506"/>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Permite comparar fisiológicamente dos variedades de lechuga en etapa crítica.</a:t>
            </a:r>
          </a:p>
          <a:p>
            <a:pPr marL="285750" lvl="0" indent="-28575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Evalúa efectos de un bioinsumo natural accesible (canela).</a:t>
            </a:r>
          </a:p>
          <a:p>
            <a:pPr marL="285750" lvl="0" indent="-285750" algn="just">
              <a:lnSpc>
                <a:spcPct val="150000"/>
              </a:lnSpc>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Refuerza conceptos clave de la unidad de imbibición.</a:t>
            </a:r>
          </a:p>
          <a:p>
            <a:pPr marL="285750" lvl="0" indent="-285750" algn="just">
              <a:lnSpc>
                <a:spcPct val="150000"/>
              </a:lnSpc>
              <a:spcAft>
                <a:spcPts val="600"/>
              </a:spcAft>
              <a:buFont typeface="Arial" panose="020B0604020202020204" pitchFamily="34" charset="0"/>
              <a:buChar char="•"/>
            </a:pPr>
            <a:r>
              <a:rPr lang="es-PE"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Aporta datos relevantes para prácticas de pregerminación en horticultura.</a:t>
            </a:r>
          </a:p>
        </p:txBody>
      </p:sp>
      <p:pic>
        <p:nvPicPr>
          <p:cNvPr id="4098" name="Picture 2">
            <a:extLst>
              <a:ext uri="{FF2B5EF4-FFF2-40B4-BE49-F238E27FC236}">
                <a16:creationId xmlns:a16="http://schemas.microsoft.com/office/drawing/2014/main" id="{897EE3DB-0878-2C11-63A3-C3F0B944E5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65"/>
          <a:stretch/>
        </p:blipFill>
        <p:spPr bwMode="auto">
          <a:xfrm>
            <a:off x="8559594" y="1"/>
            <a:ext cx="3628406" cy="2103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ál es la lechuga más fácil de cultivar y cómo sembrarla en tu jardín">
            <a:extLst>
              <a:ext uri="{FF2B5EF4-FFF2-40B4-BE49-F238E27FC236}">
                <a16:creationId xmlns:a16="http://schemas.microsoft.com/office/drawing/2014/main" id="{B7D6553A-3288-5B41-C528-20144F52E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394" y="0"/>
            <a:ext cx="3378200" cy="20875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eneficios y cultivo de la lechuga morada | Agroempresario.com">
            <a:extLst>
              <a:ext uri="{FF2B5EF4-FFF2-40B4-BE49-F238E27FC236}">
                <a16:creationId xmlns:a16="http://schemas.microsoft.com/office/drawing/2014/main" id="{9B1529E1-4942-AB63-66DB-1988DE603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0629" y="-2"/>
            <a:ext cx="3378200" cy="208752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odo sobre la canela, cómo usarla y sus beneficios - De Rechupete">
            <a:extLst>
              <a:ext uri="{FF2B5EF4-FFF2-40B4-BE49-F238E27FC236}">
                <a16:creationId xmlns:a16="http://schemas.microsoft.com/office/drawing/2014/main" id="{67C62F03-E5A7-921B-6AC8-189229DB94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04" t="14654" r="689" b="8365"/>
          <a:stretch/>
        </p:blipFill>
        <p:spPr bwMode="auto">
          <a:xfrm>
            <a:off x="0" y="-23636"/>
            <a:ext cx="2315687" cy="2103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445806"/>
      </p:ext>
    </p:extLst>
  </p:cSld>
  <p:clrMapOvr>
    <a:masterClrMapping/>
  </p:clrMapOvr>
</p:sld>
</file>

<file path=ppt/theme/theme1.xml><?xml version="1.0" encoding="utf-8"?>
<a:theme xmlns:a="http://schemas.openxmlformats.org/drawingml/2006/main" name="Tema de Office">
  <a:themeElements>
    <a:clrScheme name="Naranja amarillo">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TotalTime>
  <Words>1247</Words>
  <Application>Microsoft Office PowerPoint</Application>
  <PresentationFormat>Panorámica</PresentationFormat>
  <Paragraphs>168</Paragraphs>
  <Slides>12</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Georgia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Candida sp. como biocontrolador de Colletotrichum sp. en guayaba (Psidium guajava): Efecto de la concentración y combinaciones con otros microorganismos</dc:title>
  <dc:creator>MAYLI VARGAS ROJAS</dc:creator>
  <cp:lastModifiedBy>Yoel Diaz</cp:lastModifiedBy>
  <cp:revision>53</cp:revision>
  <dcterms:created xsi:type="dcterms:W3CDTF">2024-09-26T05:54:13Z</dcterms:created>
  <dcterms:modified xsi:type="dcterms:W3CDTF">2025-06-23T06:12:21Z</dcterms:modified>
</cp:coreProperties>
</file>